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7"/>
  </p:notesMasterIdLst>
  <p:sldIdLst>
    <p:sldId id="256" r:id="rId2"/>
    <p:sldId id="396" r:id="rId3"/>
    <p:sldId id="280" r:id="rId4"/>
    <p:sldId id="441" r:id="rId5"/>
    <p:sldId id="397" r:id="rId6"/>
    <p:sldId id="263" r:id="rId7"/>
    <p:sldId id="286" r:id="rId8"/>
    <p:sldId id="309" r:id="rId9"/>
    <p:sldId id="406" r:id="rId10"/>
    <p:sldId id="414" r:id="rId11"/>
    <p:sldId id="445" r:id="rId12"/>
    <p:sldId id="417" r:id="rId13"/>
    <p:sldId id="418" r:id="rId14"/>
    <p:sldId id="447" r:id="rId15"/>
    <p:sldId id="279" r:id="rId16"/>
    <p:sldId id="419" r:id="rId17"/>
    <p:sldId id="308" r:id="rId18"/>
    <p:sldId id="281" r:id="rId19"/>
    <p:sldId id="448" r:id="rId20"/>
    <p:sldId id="453" r:id="rId21"/>
    <p:sldId id="456" r:id="rId22"/>
    <p:sldId id="310" r:id="rId23"/>
    <p:sldId id="420" r:id="rId24"/>
    <p:sldId id="421" r:id="rId25"/>
    <p:sldId id="422" r:id="rId26"/>
    <p:sldId id="423" r:id="rId27"/>
    <p:sldId id="287" r:id="rId28"/>
    <p:sldId id="295" r:id="rId29"/>
    <p:sldId id="293" r:id="rId30"/>
    <p:sldId id="288" r:id="rId31"/>
    <p:sldId id="296" r:id="rId32"/>
    <p:sldId id="289" r:id="rId33"/>
    <p:sldId id="290" r:id="rId34"/>
    <p:sldId id="297" r:id="rId35"/>
    <p:sldId id="433" r:id="rId36"/>
    <p:sldId id="450" r:id="rId37"/>
    <p:sldId id="271" r:id="rId38"/>
    <p:sldId id="434" r:id="rId39"/>
    <p:sldId id="458" r:id="rId40"/>
    <p:sldId id="459" r:id="rId41"/>
    <p:sldId id="301" r:id="rId42"/>
    <p:sldId id="400" r:id="rId43"/>
    <p:sldId id="432" r:id="rId44"/>
    <p:sldId id="300" r:id="rId45"/>
    <p:sldId id="302" r:id="rId46"/>
    <p:sldId id="303" r:id="rId47"/>
    <p:sldId id="304" r:id="rId48"/>
    <p:sldId id="352" r:id="rId49"/>
    <p:sldId id="353" r:id="rId50"/>
    <p:sldId id="351" r:id="rId51"/>
    <p:sldId id="291" r:id="rId52"/>
    <p:sldId id="460" r:id="rId53"/>
    <p:sldId id="463" r:id="rId54"/>
    <p:sldId id="461" r:id="rId55"/>
    <p:sldId id="468" r:id="rId56"/>
    <p:sldId id="469" r:id="rId57"/>
    <p:sldId id="451" r:id="rId58"/>
    <p:sldId id="435" r:id="rId59"/>
    <p:sldId id="439" r:id="rId60"/>
    <p:sldId id="380" r:id="rId61"/>
    <p:sldId id="404" r:id="rId62"/>
    <p:sldId id="464" r:id="rId63"/>
    <p:sldId id="465" r:id="rId64"/>
    <p:sldId id="467" r:id="rId65"/>
    <p:sldId id="440" r:id="rId6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EEFF577-E2DD-4D07-BDD0-DD2E4B8A1F76}">
          <p14:sldIdLst>
            <p14:sldId id="256"/>
            <p14:sldId id="396"/>
            <p14:sldId id="280"/>
            <p14:sldId id="441"/>
            <p14:sldId id="397"/>
            <p14:sldId id="263"/>
            <p14:sldId id="286"/>
            <p14:sldId id="309"/>
            <p14:sldId id="406"/>
            <p14:sldId id="414"/>
            <p14:sldId id="445"/>
            <p14:sldId id="417"/>
            <p14:sldId id="418"/>
            <p14:sldId id="447"/>
            <p14:sldId id="279"/>
            <p14:sldId id="419"/>
            <p14:sldId id="308"/>
            <p14:sldId id="281"/>
            <p14:sldId id="448"/>
            <p14:sldId id="453"/>
            <p14:sldId id="456"/>
            <p14:sldId id="310"/>
            <p14:sldId id="420"/>
            <p14:sldId id="421"/>
            <p14:sldId id="422"/>
            <p14:sldId id="423"/>
            <p14:sldId id="287"/>
            <p14:sldId id="295"/>
            <p14:sldId id="293"/>
            <p14:sldId id="288"/>
            <p14:sldId id="296"/>
            <p14:sldId id="289"/>
            <p14:sldId id="290"/>
            <p14:sldId id="297"/>
            <p14:sldId id="433"/>
            <p14:sldId id="450"/>
            <p14:sldId id="271"/>
            <p14:sldId id="434"/>
            <p14:sldId id="458"/>
            <p14:sldId id="459"/>
            <p14:sldId id="301"/>
            <p14:sldId id="400"/>
            <p14:sldId id="432"/>
            <p14:sldId id="300"/>
            <p14:sldId id="302"/>
            <p14:sldId id="303"/>
            <p14:sldId id="304"/>
            <p14:sldId id="352"/>
            <p14:sldId id="353"/>
            <p14:sldId id="351"/>
            <p14:sldId id="291"/>
            <p14:sldId id="460"/>
            <p14:sldId id="463"/>
            <p14:sldId id="461"/>
            <p14:sldId id="468"/>
            <p14:sldId id="469"/>
            <p14:sldId id="451"/>
            <p14:sldId id="435"/>
            <p14:sldId id="439"/>
            <p14:sldId id="380"/>
            <p14:sldId id="404"/>
          </p14:sldIdLst>
        </p14:section>
        <p14:section name="Backup" id="{0E7CEE9E-7435-42F8-AF67-320EC514653B}">
          <p14:sldIdLst>
            <p14:sldId id="464"/>
            <p14:sldId id="465"/>
            <p14:sldId id="467"/>
            <p14:sldId id="44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Office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8B04B"/>
    <a:srgbClr val="FF6F61"/>
    <a:srgbClr val="000080"/>
    <a:srgbClr val="006A57"/>
    <a:srgbClr val="00ACD9"/>
    <a:srgbClr val="000000"/>
    <a:srgbClr val="00407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348"/>
    <p:restoredTop sz="94830"/>
  </p:normalViewPr>
  <p:slideViewPr>
    <p:cSldViewPr snapToGrid="0" snapToObjects="1">
      <p:cViewPr varScale="1">
        <p:scale>
          <a:sx n="109" d="100"/>
          <a:sy n="109" d="100"/>
        </p:scale>
        <p:origin x="216" y="4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commentAuthors" Target="commentAuthors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1C89B6-0167-0549-A9D3-815C20C90D38}" type="datetimeFigureOut">
              <a:rPr lang="en-US" smtClean="0"/>
              <a:t>12/4/19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430F75-B5EC-044F-A636-30352D0A135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2837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47282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Official Use Only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Official Use Only</a:t>
            </a:r>
          </a:p>
        </p:txBody>
      </p:sp>
    </p:spTree>
    <p:extLst>
      <p:ext uri="{BB962C8B-B14F-4D97-AF65-F5344CB8AC3E}">
        <p14:creationId xmlns:p14="http://schemas.microsoft.com/office/powerpoint/2010/main" val="14107608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Is this still up to date?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32340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Links handle serialization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14856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90646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10" Type="http://schemas.openxmlformats.org/officeDocument/2006/relationships/image" Target="../media/image18.png"/><Relationship Id="rId4" Type="http://schemas.openxmlformats.org/officeDocument/2006/relationships/image" Target="../media/image5.png"/><Relationship Id="rId9" Type="http://schemas.openxmlformats.org/officeDocument/2006/relationships/image" Target="../media/image17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1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1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10" Type="http://schemas.openxmlformats.org/officeDocument/2006/relationships/image" Target="../media/image18.png"/><Relationship Id="rId4" Type="http://schemas.openxmlformats.org/officeDocument/2006/relationships/image" Target="../media/image5.png"/><Relationship Id="rId9" Type="http://schemas.openxmlformats.org/officeDocument/2006/relationships/image" Target="../media/image1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NM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1" y="282288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6" name="Picture 25"/>
          <p:cNvPicPr>
            <a:picLocks noChangeAspect="1"/>
          </p:cNvPicPr>
          <p:nvPr userDrawn="1"/>
        </p:nvPicPr>
        <p:blipFill rotWithShape="1">
          <a:blip r:embed="rId2" cstate="email">
            <a:alphaModFix amt="3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144376"/>
            <a:ext cx="7565572" cy="5427879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>
          <a:xfrm>
            <a:off x="1" y="1228439"/>
            <a:ext cx="12192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 userDrawn="1"/>
        </p:nvSpPr>
        <p:spPr>
          <a:xfrm>
            <a:off x="7565572" y="0"/>
            <a:ext cx="2623459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7681" y="1228439"/>
            <a:ext cx="6190211" cy="1690255"/>
          </a:xfrm>
        </p:spPr>
        <p:txBody>
          <a:bodyPr anchor="ctr">
            <a:normAutofit/>
          </a:bodyPr>
          <a:lstStyle>
            <a:lvl1pPr algn="l">
              <a:lnSpc>
                <a:spcPts val="3700"/>
              </a:lnSpc>
              <a:defRPr sz="3600" spc="31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00412" y="5306898"/>
            <a:ext cx="6261331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Gill Sans MT" panose="020B0502020104020203" pitchFamily="34" charset="77"/>
                <a:ea typeface="Gill Sans MT" panose="020B0502020104020203" pitchFamily="34" charset="77"/>
                <a:cs typeface="Gill Sans MT" panose="020B0502020104020203" pitchFamily="34" charset="77"/>
              </a:defRPr>
            </a:lvl1pPr>
            <a:lvl2pPr marL="457178" indent="0" algn="ctr">
              <a:buNone/>
              <a:defRPr sz="2400"/>
            </a:lvl2pPr>
            <a:lvl3pPr marL="914354" indent="0" algn="ctr">
              <a:buNone/>
              <a:defRPr sz="2400"/>
            </a:lvl3pPr>
            <a:lvl4pPr marL="1371532" indent="0" algn="ctr">
              <a:buNone/>
              <a:defRPr sz="2000"/>
            </a:lvl4pPr>
            <a:lvl5pPr marL="1828709" indent="0" algn="ctr">
              <a:buNone/>
              <a:defRPr sz="2000"/>
            </a:lvl5pPr>
            <a:lvl6pPr marL="2285886" indent="0" algn="ctr">
              <a:buNone/>
              <a:defRPr sz="2000"/>
            </a:lvl6pPr>
            <a:lvl7pPr marL="2743062" indent="0" algn="ctr">
              <a:buNone/>
              <a:defRPr sz="2000"/>
            </a:lvl7pPr>
            <a:lvl8pPr marL="3200240" indent="0" algn="ctr">
              <a:buNone/>
              <a:defRPr sz="2000"/>
            </a:lvl8pPr>
            <a:lvl9pPr marL="3657418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4288" r="-3731"/>
          <a:stretch/>
        </p:blipFill>
        <p:spPr>
          <a:xfrm>
            <a:off x="8003737" y="282288"/>
            <a:ext cx="1834523" cy="710418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1" y="1228439"/>
            <a:ext cx="203131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 userDrawn="1"/>
        </p:nvSpPr>
        <p:spPr>
          <a:xfrm>
            <a:off x="789245" y="2915627"/>
            <a:ext cx="2037083" cy="905163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2865811" y="2915627"/>
            <a:ext cx="1345972" cy="905163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4251265" y="2915627"/>
            <a:ext cx="3314307" cy="905163"/>
          </a:xfrm>
          <a:prstGeom prst="rect">
            <a:avLst/>
          </a:pr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8" name="Rectangle 17"/>
          <p:cNvSpPr/>
          <p:nvPr userDrawn="1"/>
        </p:nvSpPr>
        <p:spPr>
          <a:xfrm>
            <a:off x="7565572" y="1363919"/>
            <a:ext cx="2623459" cy="1421017"/>
          </a:xfrm>
          <a:prstGeom prst="rect">
            <a:avLst/>
          </a:prstGeom>
          <a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9" name="TextBox 18"/>
          <p:cNvSpPr txBox="1"/>
          <p:nvPr userDrawn="1"/>
        </p:nvSpPr>
        <p:spPr>
          <a:xfrm>
            <a:off x="700411" y="5010111"/>
            <a:ext cx="22250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1" spc="300" dirty="0">
                <a:solidFill>
                  <a:srgbClr val="00ACD9"/>
                </a:solidFill>
                <a:latin typeface="Calibri" charset="0"/>
                <a:ea typeface="Calibri" charset="0"/>
                <a:cs typeface="Calibri" charset="0"/>
              </a:rPr>
              <a:t>PRESENTED BY</a:t>
            </a:r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37762" y="5618701"/>
            <a:ext cx="562539" cy="163699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99371" y="5587028"/>
            <a:ext cx="776320" cy="195373"/>
          </a:xfrm>
          <a:prstGeom prst="rect">
            <a:avLst/>
          </a:prstGeom>
        </p:spPr>
      </p:pic>
      <p:sp>
        <p:nvSpPr>
          <p:cNvPr id="23" name="TextBox 22"/>
          <p:cNvSpPr txBox="1"/>
          <p:nvPr userDrawn="1"/>
        </p:nvSpPr>
        <p:spPr>
          <a:xfrm>
            <a:off x="10280342" y="5912353"/>
            <a:ext cx="183247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Sandia National Laboratories is a multimission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600" dirty="0">
              <a:solidFill>
                <a:schemeClr val="bg1"/>
              </a:solidFill>
            </a:endParaRPr>
          </a:p>
        </p:txBody>
      </p:sp>
      <p:pic>
        <p:nvPicPr>
          <p:cNvPr id="7" name="Picture 6"/>
          <p:cNvPicPr>
            <a:picLocks/>
          </p:cNvPicPr>
          <p:nvPr userDrawn="1"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245" y="5664160"/>
            <a:ext cx="9399784" cy="36576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38540A7D-0CC8-E64D-A3FC-5239899018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CD3F41-0409-0647-BE7B-75DE4C2E2604}" type="datetime1">
              <a:rPr lang="en-US" smtClean="0"/>
              <a:t>12/4/19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0BC97298-CA1D-DE4F-B4A2-CBCA3CF321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Georgia Tech Brief (ARIAA)</a:t>
            </a:r>
            <a:endParaRPr lang="en-US" dirty="0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3706559A-168D-9E47-992F-15B731A22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NM White 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1" y="1228439"/>
            <a:ext cx="12192000" cy="1690255"/>
          </a:xfrm>
          <a:prstGeom prst="rect">
            <a:avLst/>
          </a:prstGeom>
          <a:solidFill>
            <a:schemeClr val="tx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1" name="Picture 30"/>
          <p:cNvPicPr>
            <a:picLocks noChangeAspect="1"/>
          </p:cNvPicPr>
          <p:nvPr userDrawn="1"/>
        </p:nvPicPr>
        <p:blipFill rotWithShape="1">
          <a:blip r:embed="rId2" cstate="email">
            <a:alphaModFix amt="32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65572" y="2915627"/>
            <a:ext cx="4626429" cy="3084286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7565572" y="0"/>
            <a:ext cx="2623459" cy="6858000"/>
          </a:xfrm>
          <a:prstGeom prst="rect">
            <a:avLst/>
          </a:prstGeom>
          <a:solidFill>
            <a:srgbClr val="00ACD9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687681" y="1228439"/>
            <a:ext cx="6190211" cy="1690255"/>
          </a:xfrm>
        </p:spPr>
        <p:txBody>
          <a:bodyPr anchor="ctr">
            <a:normAutofit/>
          </a:bodyPr>
          <a:lstStyle>
            <a:lvl1pPr algn="l">
              <a:lnSpc>
                <a:spcPts val="3700"/>
              </a:lnSpc>
              <a:defRPr sz="3600" spc="3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00412" y="5306898"/>
            <a:ext cx="6261331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800" cap="none" spc="200" baseline="0">
                <a:solidFill>
                  <a:schemeClr val="tx1"/>
                </a:solidFill>
                <a:latin typeface="Gill Sans MT" panose="020B0502020104020203" pitchFamily="34" charset="77"/>
                <a:ea typeface="Gill Sans MT" panose="020B0502020104020203" pitchFamily="34" charset="77"/>
                <a:cs typeface="Gill Sans MT" panose="020B0502020104020203" pitchFamily="34" charset="77"/>
              </a:defRPr>
            </a:lvl1pPr>
            <a:lvl2pPr marL="457178" indent="0" algn="ctr">
              <a:buNone/>
              <a:defRPr sz="2400"/>
            </a:lvl2pPr>
            <a:lvl3pPr marL="914354" indent="0" algn="ctr">
              <a:buNone/>
              <a:defRPr sz="2400"/>
            </a:lvl3pPr>
            <a:lvl4pPr marL="1371532" indent="0" algn="ctr">
              <a:buNone/>
              <a:defRPr sz="2000"/>
            </a:lvl4pPr>
            <a:lvl5pPr marL="1828709" indent="0" algn="ctr">
              <a:buNone/>
              <a:defRPr sz="2000"/>
            </a:lvl5pPr>
            <a:lvl6pPr marL="2285886" indent="0" algn="ctr">
              <a:buNone/>
              <a:defRPr sz="2000"/>
            </a:lvl6pPr>
            <a:lvl7pPr marL="2743062" indent="0" algn="ctr">
              <a:buNone/>
              <a:defRPr sz="2000"/>
            </a:lvl7pPr>
            <a:lvl8pPr marL="3200240" indent="0" algn="ctr">
              <a:buNone/>
              <a:defRPr sz="2000"/>
            </a:lvl8pPr>
            <a:lvl9pPr marL="3657418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10"/>
          </p:nvPr>
        </p:nvSpPr>
        <p:spPr>
          <a:xfrm>
            <a:off x="64951" y="6459789"/>
            <a:ext cx="724296" cy="365125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27CECEA8-F611-4845-8D93-69C469098756}" type="datetime1">
              <a:rPr lang="en-US" smtClean="0"/>
              <a:t>12/4/19</a:t>
            </a:fld>
            <a:endParaRPr lang="en-US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565572" y="6459789"/>
            <a:ext cx="2623459" cy="365125"/>
          </a:xfrm>
        </p:spPr>
        <p:txBody>
          <a:bodyPr/>
          <a:lstStyle/>
          <a:p>
            <a:r>
              <a:rPr lang="en-US"/>
              <a:t>Georgia Tech Brief (ARIAA)</a:t>
            </a:r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4288" r="-3731"/>
          <a:stretch/>
        </p:blipFill>
        <p:spPr>
          <a:xfrm>
            <a:off x="8003737" y="282288"/>
            <a:ext cx="1834523" cy="710418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>
            <a:off x="1" y="1228439"/>
            <a:ext cx="203131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/>
          <p:cNvSpPr/>
          <p:nvPr userDrawn="1"/>
        </p:nvSpPr>
        <p:spPr>
          <a:xfrm>
            <a:off x="789245" y="2915627"/>
            <a:ext cx="2037083" cy="905163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1" name="Rectangle 20"/>
          <p:cNvSpPr/>
          <p:nvPr userDrawn="1"/>
        </p:nvSpPr>
        <p:spPr>
          <a:xfrm>
            <a:off x="2865811" y="2915627"/>
            <a:ext cx="1345972" cy="905163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2" name="Rectangle 21"/>
          <p:cNvSpPr/>
          <p:nvPr userDrawn="1"/>
        </p:nvSpPr>
        <p:spPr>
          <a:xfrm>
            <a:off x="4251265" y="2915627"/>
            <a:ext cx="3314307" cy="905163"/>
          </a:xfrm>
          <a:prstGeom prst="rect">
            <a:avLst/>
          </a:pr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3" name="Rectangle 22"/>
          <p:cNvSpPr/>
          <p:nvPr userDrawn="1"/>
        </p:nvSpPr>
        <p:spPr>
          <a:xfrm>
            <a:off x="7565572" y="1363919"/>
            <a:ext cx="2623459" cy="1421017"/>
          </a:xfrm>
          <a:prstGeom prst="rect">
            <a:avLst/>
          </a:prstGeom>
          <a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4" name="TextBox 23"/>
          <p:cNvSpPr txBox="1"/>
          <p:nvPr userDrawn="1"/>
        </p:nvSpPr>
        <p:spPr>
          <a:xfrm>
            <a:off x="700411" y="5019736"/>
            <a:ext cx="22250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spc="300" dirty="0">
                <a:solidFill>
                  <a:srgbClr val="00ACD9"/>
                </a:solidFill>
              </a:rPr>
              <a:t>PRESENTED BY</a:t>
            </a:r>
          </a:p>
        </p:txBody>
      </p:sp>
      <p:pic>
        <p:nvPicPr>
          <p:cNvPr id="30" name="Picture 29"/>
          <p:cNvPicPr>
            <a:picLocks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245" y="5673785"/>
            <a:ext cx="9399784" cy="36576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36794" y="5626954"/>
            <a:ext cx="564475" cy="163698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 userDrawn="1"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99371" y="5595527"/>
            <a:ext cx="776320" cy="194889"/>
          </a:xfrm>
          <a:prstGeom prst="rect">
            <a:avLst/>
          </a:prstGeom>
        </p:spPr>
      </p:pic>
      <p:sp>
        <p:nvSpPr>
          <p:cNvPr id="28" name="TextBox 27"/>
          <p:cNvSpPr txBox="1"/>
          <p:nvPr userDrawn="1"/>
        </p:nvSpPr>
        <p:spPr>
          <a:xfrm>
            <a:off x="10280342" y="5912353"/>
            <a:ext cx="183247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Sandia National Laboratories is a multimission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6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NM Section 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 userDrawn="1"/>
        </p:nvPicPr>
        <p:blipFill rotWithShape="1">
          <a:blip r:embed="rId2" cstate="email">
            <a:alphaModFix amt="3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4"/>
            <a:ext cx="12192000" cy="874708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4"/>
            <a:ext cx="4038961" cy="8747085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1" y="3112603"/>
            <a:ext cx="12192000" cy="1695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130694" y="3112607"/>
            <a:ext cx="6190211" cy="1690255"/>
          </a:xfrm>
        </p:spPr>
        <p:txBody>
          <a:bodyPr anchor="ctr">
            <a:normAutofit/>
          </a:bodyPr>
          <a:lstStyle>
            <a:lvl1pPr algn="l">
              <a:lnSpc>
                <a:spcPts val="3700"/>
              </a:lnSpc>
              <a:defRPr sz="3600" spc="31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130696" y="5064546"/>
            <a:ext cx="6261331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800" cap="none" spc="200" baseline="0">
                <a:solidFill>
                  <a:schemeClr val="tx1"/>
                </a:solidFill>
                <a:latin typeface="Gill Sans MT" panose="020B0502020104020203" pitchFamily="34" charset="77"/>
                <a:ea typeface="Gill Sans MT" panose="020B0502020104020203" pitchFamily="34" charset="77"/>
                <a:cs typeface="Gill Sans MT" panose="020B0502020104020203" pitchFamily="34" charset="77"/>
              </a:defRPr>
            </a:lvl1pPr>
            <a:lvl2pPr marL="457178" indent="0" algn="ctr">
              <a:buNone/>
              <a:defRPr sz="2400"/>
            </a:lvl2pPr>
            <a:lvl3pPr marL="914354" indent="0" algn="ctr">
              <a:buNone/>
              <a:defRPr sz="2400"/>
            </a:lvl3pPr>
            <a:lvl4pPr marL="1371532" indent="0" algn="ctr">
              <a:buNone/>
              <a:defRPr sz="2000"/>
            </a:lvl4pPr>
            <a:lvl5pPr marL="1828709" indent="0" algn="ctr">
              <a:buNone/>
              <a:defRPr sz="2000"/>
            </a:lvl5pPr>
            <a:lvl6pPr marL="2285886" indent="0" algn="ctr">
              <a:buNone/>
              <a:defRPr sz="2000"/>
            </a:lvl6pPr>
            <a:lvl7pPr marL="2743062" indent="0" algn="ctr">
              <a:buNone/>
              <a:defRPr sz="2000"/>
            </a:lvl7pPr>
            <a:lvl8pPr marL="3200240" indent="0" algn="ctr">
              <a:buNone/>
              <a:defRPr sz="2000"/>
            </a:lvl8pPr>
            <a:lvl9pPr marL="3657418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951" y="6488664"/>
            <a:ext cx="724296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A7AEF74E-7E47-6B4B-AB63-6207651233F6}" type="datetime1">
              <a:rPr lang="en-US" smtClean="0"/>
              <a:t>12/4/19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27565" y="6488664"/>
            <a:ext cx="2623459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Georgia Tech Brief (ARIAA)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511125" y="6459788"/>
            <a:ext cx="419397" cy="365125"/>
          </a:xfrm>
        </p:spPr>
        <p:txBody>
          <a:bodyPr/>
          <a:lstStyle/>
          <a:p>
            <a:fld id="{4FAB73BC-B049-4115-A692-8D63A059BFB8}" type="slidenum">
              <a:rPr lang="en-US"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1" y="3112607"/>
            <a:ext cx="203131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800" dirty="0"/>
          </a:p>
        </p:txBody>
      </p:sp>
      <p:pic>
        <p:nvPicPr>
          <p:cNvPr id="7" name="Picture 6"/>
          <p:cNvPicPr>
            <a:picLocks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960" y="4893378"/>
            <a:ext cx="8153043" cy="6363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A Section 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 userDrawn="1"/>
        </p:nvPicPr>
        <p:blipFill rotWithShape="1">
          <a:blip r:embed="rId2" cstate="screen">
            <a:alphaModFix amt="32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45978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3" y="0"/>
            <a:ext cx="4038963" cy="6459788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1" y="3112603"/>
            <a:ext cx="12192000" cy="1695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130694" y="3112607"/>
            <a:ext cx="6190211" cy="1690255"/>
          </a:xfrm>
        </p:spPr>
        <p:txBody>
          <a:bodyPr anchor="ctr">
            <a:normAutofit/>
          </a:bodyPr>
          <a:lstStyle>
            <a:lvl1pPr algn="l">
              <a:lnSpc>
                <a:spcPts val="3700"/>
              </a:lnSpc>
              <a:defRPr sz="3600" spc="31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130696" y="5064546"/>
            <a:ext cx="6261331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800" cap="none" spc="200" baseline="0">
                <a:solidFill>
                  <a:schemeClr val="tx1"/>
                </a:solidFill>
                <a:latin typeface="Gill Sans MT" panose="020B0502020104020203" pitchFamily="34" charset="77"/>
                <a:ea typeface="Gill Sans MT" panose="020B0502020104020203" pitchFamily="34" charset="77"/>
                <a:cs typeface="Gill Sans MT" panose="020B0502020104020203" pitchFamily="34" charset="77"/>
              </a:defRPr>
            </a:lvl1pPr>
            <a:lvl2pPr marL="457178" indent="0" algn="ctr">
              <a:buNone/>
              <a:defRPr sz="2400"/>
            </a:lvl2pPr>
            <a:lvl3pPr marL="914354" indent="0" algn="ctr">
              <a:buNone/>
              <a:defRPr sz="2400"/>
            </a:lvl3pPr>
            <a:lvl4pPr marL="1371532" indent="0" algn="ctr">
              <a:buNone/>
              <a:defRPr sz="2000"/>
            </a:lvl4pPr>
            <a:lvl5pPr marL="1828709" indent="0" algn="ctr">
              <a:buNone/>
              <a:defRPr sz="2000"/>
            </a:lvl5pPr>
            <a:lvl6pPr marL="2285886" indent="0" algn="ctr">
              <a:buNone/>
              <a:defRPr sz="2000"/>
            </a:lvl6pPr>
            <a:lvl7pPr marL="2743062" indent="0" algn="ctr">
              <a:buNone/>
              <a:defRPr sz="2000"/>
            </a:lvl7pPr>
            <a:lvl8pPr marL="3200240" indent="0" algn="ctr">
              <a:buNone/>
              <a:defRPr sz="2000"/>
            </a:lvl8pPr>
            <a:lvl9pPr marL="3657418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951" y="6488664"/>
            <a:ext cx="724296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3599E66-7F8C-6E43-88DE-404E1BF0A2A0}" type="datetime1">
              <a:rPr lang="en-US" smtClean="0"/>
              <a:t>12/4/19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27565" y="6488664"/>
            <a:ext cx="2623459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Georgia Tech Brief (ARIAA)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511125" y="6459788"/>
            <a:ext cx="419397" cy="365125"/>
          </a:xfrm>
        </p:spPr>
        <p:txBody>
          <a:bodyPr/>
          <a:lstStyle/>
          <a:p>
            <a:fld id="{4FAB73BC-B049-4115-A692-8D63A059BFB8}" type="slidenum">
              <a:rPr lang="en-US"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1" y="3112607"/>
            <a:ext cx="203131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800" dirty="0"/>
          </a:p>
        </p:txBody>
      </p:sp>
      <p:pic>
        <p:nvPicPr>
          <p:cNvPr id="7" name="Picture 6"/>
          <p:cNvPicPr>
            <a:picLocks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960" y="4893378"/>
            <a:ext cx="8153043" cy="6363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 userDrawn="1"/>
        </p:nvSpPr>
        <p:spPr>
          <a:xfrm rot="5400000">
            <a:off x="238399" y="310896"/>
            <a:ext cx="685800" cy="64008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720648" y="240503"/>
            <a:ext cx="10058400" cy="5702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64951" y="6485916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3DD4E9A5-A793-7F45-BC49-52D034529CE9}" type="datetime1">
              <a:rPr lang="en-US" smtClean="0"/>
              <a:t>12/4/19</a:t>
            </a:fld>
            <a:endParaRPr lang="en-US" dirty="0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7" y="6485916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Georgia Tech Brief (ARIAA)</a:t>
            </a:r>
            <a:endParaRPr lang="en-US" dirty="0"/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951" y="445603"/>
            <a:ext cx="4193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rgbClr val="000000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11506200" y="321774"/>
            <a:ext cx="685800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589425" y="380825"/>
            <a:ext cx="259675" cy="251610"/>
          </a:xfrm>
          <a:prstGeom prst="rect">
            <a:avLst/>
          </a:prstGeom>
        </p:spPr>
      </p:pic>
      <p:pic>
        <p:nvPicPr>
          <p:cNvPr id="13" name="Picture 12"/>
          <p:cNvPicPr>
            <a:picLocks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8725899" y="3391897"/>
            <a:ext cx="6857999" cy="74211"/>
          </a:xfrm>
          <a:prstGeom prst="rect">
            <a:avLst/>
          </a:prstGeom>
        </p:spPr>
      </p:pic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1C5B521-0A77-694A-BBA7-67A8D6C1EC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647" y="1011845"/>
            <a:ext cx="11022619" cy="508082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 userDrawn="1"/>
        </p:nvSpPr>
        <p:spPr>
          <a:xfrm rot="5400000">
            <a:off x="238399" y="310896"/>
            <a:ext cx="685800" cy="64008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720648" y="240503"/>
            <a:ext cx="10058400" cy="5702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64951" y="6485916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AA0CE798-613F-214E-8785-D4EA691A4D22}" type="datetime1">
              <a:rPr lang="en-US" smtClean="0"/>
              <a:t>12/4/19</a:t>
            </a:fld>
            <a:endParaRPr lang="en-US" dirty="0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7" y="6485916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Georgia Tech Brief (ARIAA)</a:t>
            </a:r>
            <a:endParaRPr lang="en-US" dirty="0"/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951" y="445603"/>
            <a:ext cx="4193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rgbClr val="000000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11506200" y="321774"/>
            <a:ext cx="685800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589425" y="380825"/>
            <a:ext cx="259675" cy="251610"/>
          </a:xfrm>
          <a:prstGeom prst="rect">
            <a:avLst/>
          </a:prstGeom>
        </p:spPr>
      </p:pic>
      <p:pic>
        <p:nvPicPr>
          <p:cNvPr id="13" name="Picture 12"/>
          <p:cNvPicPr>
            <a:picLocks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8725899" y="3391897"/>
            <a:ext cx="6857999" cy="742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Layou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 userDrawn="1"/>
        </p:nvSpPr>
        <p:spPr>
          <a:xfrm rot="5400000">
            <a:off x="238399" y="310896"/>
            <a:ext cx="685800" cy="64008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64951" y="6485916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1137D8FF-4A03-8F43-9B82-54B69098D552}" type="datetime1">
              <a:rPr lang="en-US" smtClean="0"/>
              <a:t>12/4/19</a:t>
            </a:fld>
            <a:endParaRPr lang="en-US" dirty="0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7" y="6485916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Georgia Tech Brief (ARIAA)</a:t>
            </a:r>
            <a:endParaRPr lang="en-US" dirty="0"/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951" y="445603"/>
            <a:ext cx="4193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rgbClr val="000000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11506200" y="321774"/>
            <a:ext cx="685800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589425" y="380825"/>
            <a:ext cx="259675" cy="251610"/>
          </a:xfrm>
          <a:prstGeom prst="rect">
            <a:avLst/>
          </a:prstGeom>
        </p:spPr>
      </p:pic>
      <p:pic>
        <p:nvPicPr>
          <p:cNvPr id="13" name="Picture 12"/>
          <p:cNvPicPr>
            <a:picLocks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8725899" y="3391897"/>
            <a:ext cx="6857999" cy="742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ustom Layou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 userDrawn="1"/>
        </p:nvSpPr>
        <p:spPr>
          <a:xfrm rot="5400000">
            <a:off x="238399" y="310896"/>
            <a:ext cx="685800" cy="64008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64951" y="6485916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137D0650-6A4A-FF47-915B-FE408705261C}" type="datetime1">
              <a:rPr lang="en-US" smtClean="0"/>
              <a:t>12/4/19</a:t>
            </a:fld>
            <a:endParaRPr lang="en-US" dirty="0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7" y="6485916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Georgia Tech Brief (ARIAA)</a:t>
            </a:r>
            <a:endParaRPr lang="en-US" dirty="0"/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951" y="445603"/>
            <a:ext cx="4193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rgbClr val="000000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11506200" y="321774"/>
            <a:ext cx="685800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589425" y="380825"/>
            <a:ext cx="259675" cy="251610"/>
          </a:xfrm>
          <a:prstGeom prst="rect">
            <a:avLst/>
          </a:prstGeom>
        </p:spPr>
      </p:pic>
      <p:pic>
        <p:nvPicPr>
          <p:cNvPr id="13" name="Picture 12"/>
          <p:cNvPicPr>
            <a:picLocks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8725899" y="3391897"/>
            <a:ext cx="6857999" cy="74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870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and Conten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 userDrawn="1"/>
        </p:nvSpPr>
        <p:spPr>
          <a:xfrm rot="5400000">
            <a:off x="238399" y="310896"/>
            <a:ext cx="685800" cy="64008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720648" y="240503"/>
            <a:ext cx="10058400" cy="5702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>
              <a:defRPr sz="28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7" y="6485916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Georgia Tech Brief (ARIAA)</a:t>
            </a:r>
            <a:endParaRPr lang="en-US" dirty="0"/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951" y="445603"/>
            <a:ext cx="4193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rgbClr val="000000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53561" y="1132499"/>
            <a:ext cx="11084879" cy="5145837"/>
          </a:xfrm>
        </p:spPr>
        <p:txBody>
          <a:bodyPr/>
          <a:lstStyle>
            <a:lvl1pPr marL="91436" indent="-274316" algn="just">
              <a:buFont typeface="Arial" panose="020B0604020202020204" pitchFamily="34" charset="0"/>
              <a:buChar char="•"/>
              <a:defRPr sz="2600">
                <a:solidFill>
                  <a:schemeClr val="tx1"/>
                </a:solidFill>
                <a:latin typeface="Gill Sans MT" panose="020B0502020104020203" pitchFamily="34" charset="77"/>
                <a:cs typeface="Arial" panose="020B0604020202020204" pitchFamily="34" charset="0"/>
              </a:defRPr>
            </a:lvl1pPr>
            <a:lvl2pPr algn="just">
              <a:defRPr sz="2400">
                <a:solidFill>
                  <a:schemeClr val="tx1"/>
                </a:solidFill>
                <a:latin typeface="Gill Sans MT" panose="020B0502020104020203" pitchFamily="34" charset="77"/>
                <a:cs typeface="Arial" panose="020B0604020202020204" pitchFamily="34" charset="0"/>
              </a:defRPr>
            </a:lvl2pPr>
            <a:lvl3pPr algn="just">
              <a:defRPr sz="2200">
                <a:solidFill>
                  <a:schemeClr val="tx1"/>
                </a:solidFill>
                <a:latin typeface="Gill Sans MT" panose="020B0502020104020203" pitchFamily="34" charset="77"/>
                <a:cs typeface="Arial" panose="020B0604020202020204" pitchFamily="34" charset="0"/>
              </a:defRPr>
            </a:lvl3pPr>
            <a:lvl4pPr algn="just">
              <a:defRPr sz="2200">
                <a:solidFill>
                  <a:schemeClr val="tx1"/>
                </a:solidFill>
                <a:latin typeface="Gill Sans MT" panose="020B0502020104020203" pitchFamily="34" charset="77"/>
                <a:cs typeface="Arial" panose="020B0604020202020204" pitchFamily="34" charset="0"/>
              </a:defRPr>
            </a:lvl4pPr>
            <a:lvl5pPr algn="just">
              <a:defRPr sz="2200">
                <a:solidFill>
                  <a:schemeClr val="tx1"/>
                </a:solidFill>
                <a:latin typeface="Gill Sans MT" panose="020B0502020104020203" pitchFamily="34" charset="77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11506200" y="321774"/>
            <a:ext cx="685800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589425" y="380825"/>
            <a:ext cx="259675" cy="251610"/>
          </a:xfrm>
          <a:prstGeom prst="rect">
            <a:avLst/>
          </a:prstGeom>
        </p:spPr>
      </p:pic>
      <p:pic>
        <p:nvPicPr>
          <p:cNvPr id="13" name="Picture 12"/>
          <p:cNvPicPr>
            <a:picLocks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8725899" y="3391897"/>
            <a:ext cx="6857999" cy="74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110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A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6" name="Picture 25"/>
          <p:cNvPicPr>
            <a:picLocks noChangeAspect="1"/>
          </p:cNvPicPr>
          <p:nvPr userDrawn="1"/>
        </p:nvPicPr>
        <p:blipFill rotWithShape="1">
          <a:blip r:embed="rId2" cstate="email">
            <a:alphaModFix amt="3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1"/>
            <a:ext cx="7565572" cy="3964403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>
          <a:xfrm>
            <a:off x="1" y="1228439"/>
            <a:ext cx="12192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 userDrawn="1"/>
        </p:nvSpPr>
        <p:spPr>
          <a:xfrm>
            <a:off x="7565572" y="0"/>
            <a:ext cx="2623459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7681" y="1228439"/>
            <a:ext cx="6190211" cy="1690255"/>
          </a:xfrm>
        </p:spPr>
        <p:txBody>
          <a:bodyPr anchor="ctr">
            <a:normAutofit/>
          </a:bodyPr>
          <a:lstStyle>
            <a:lvl1pPr algn="l">
              <a:lnSpc>
                <a:spcPts val="3700"/>
              </a:lnSpc>
              <a:defRPr sz="3600" spc="31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00412" y="5306898"/>
            <a:ext cx="6261331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Gill Sans MT" panose="020B0502020104020203" pitchFamily="34" charset="77"/>
                <a:ea typeface="Gill Sans MT" panose="020B0502020104020203" pitchFamily="34" charset="77"/>
                <a:cs typeface="Gill Sans MT" panose="020B0502020104020203" pitchFamily="34" charset="77"/>
              </a:defRPr>
            </a:lvl1pPr>
            <a:lvl2pPr marL="457178" indent="0" algn="ctr">
              <a:buNone/>
              <a:defRPr sz="2400"/>
            </a:lvl2pPr>
            <a:lvl3pPr marL="914354" indent="0" algn="ctr">
              <a:buNone/>
              <a:defRPr sz="2400"/>
            </a:lvl3pPr>
            <a:lvl4pPr marL="1371532" indent="0" algn="ctr">
              <a:buNone/>
              <a:defRPr sz="2000"/>
            </a:lvl4pPr>
            <a:lvl5pPr marL="1828709" indent="0" algn="ctr">
              <a:buNone/>
              <a:defRPr sz="2000"/>
            </a:lvl5pPr>
            <a:lvl6pPr marL="2285886" indent="0" algn="ctr">
              <a:buNone/>
              <a:defRPr sz="2000"/>
            </a:lvl6pPr>
            <a:lvl7pPr marL="2743062" indent="0" algn="ctr">
              <a:buNone/>
              <a:defRPr sz="2000"/>
            </a:lvl7pPr>
            <a:lvl8pPr marL="3200240" indent="0" algn="ctr">
              <a:buNone/>
              <a:defRPr sz="2000"/>
            </a:lvl8pPr>
            <a:lvl9pPr marL="3657418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4288" r="-3731"/>
          <a:stretch/>
        </p:blipFill>
        <p:spPr>
          <a:xfrm>
            <a:off x="8003737" y="282288"/>
            <a:ext cx="1834523" cy="710418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1" y="1228439"/>
            <a:ext cx="203131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 userDrawn="1"/>
        </p:nvSpPr>
        <p:spPr>
          <a:xfrm>
            <a:off x="789245" y="2915627"/>
            <a:ext cx="2037083" cy="905163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2865811" y="2915627"/>
            <a:ext cx="1345972" cy="905163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4251265" y="2915627"/>
            <a:ext cx="3314307" cy="905163"/>
          </a:xfrm>
          <a:prstGeom prst="rect">
            <a:avLst/>
          </a:pr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8" name="Rectangle 17"/>
          <p:cNvSpPr/>
          <p:nvPr userDrawn="1"/>
        </p:nvSpPr>
        <p:spPr>
          <a:xfrm>
            <a:off x="7565572" y="1363919"/>
            <a:ext cx="2623459" cy="1421017"/>
          </a:xfrm>
          <a:prstGeom prst="rect">
            <a:avLst/>
          </a:prstGeom>
          <a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9" name="TextBox 18"/>
          <p:cNvSpPr txBox="1"/>
          <p:nvPr userDrawn="1"/>
        </p:nvSpPr>
        <p:spPr>
          <a:xfrm>
            <a:off x="700411" y="5010111"/>
            <a:ext cx="22250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1" spc="300" dirty="0">
                <a:solidFill>
                  <a:srgbClr val="00ACD9"/>
                </a:solidFill>
                <a:latin typeface="Calibri" charset="0"/>
                <a:ea typeface="Calibri" charset="0"/>
                <a:cs typeface="Calibri" charset="0"/>
              </a:rPr>
              <a:t>PRESENTED BY</a:t>
            </a:r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37762" y="5618701"/>
            <a:ext cx="562539" cy="163699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99371" y="5587028"/>
            <a:ext cx="776320" cy="195373"/>
          </a:xfrm>
          <a:prstGeom prst="rect">
            <a:avLst/>
          </a:prstGeom>
        </p:spPr>
      </p:pic>
      <p:pic>
        <p:nvPicPr>
          <p:cNvPr id="7" name="Picture 6"/>
          <p:cNvPicPr>
            <a:picLocks/>
          </p:cNvPicPr>
          <p:nvPr userDrawn="1"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245" y="5664160"/>
            <a:ext cx="9399784" cy="36576"/>
          </a:xfrm>
          <a:prstGeom prst="rect">
            <a:avLst/>
          </a:prstGeom>
        </p:spPr>
      </p:pic>
      <p:sp>
        <p:nvSpPr>
          <p:cNvPr id="24" name="TextBox 23"/>
          <p:cNvSpPr txBox="1"/>
          <p:nvPr userDrawn="1"/>
        </p:nvSpPr>
        <p:spPr>
          <a:xfrm>
            <a:off x="10280342" y="5912353"/>
            <a:ext cx="183247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Sandia National Laboratories is a multimission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600" dirty="0">
              <a:solidFill>
                <a:schemeClr val="bg1"/>
              </a:solidFill>
            </a:endParaRP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F229DBD1-0F0E-C040-8CB5-C3BFA9DD09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7EEF5-B973-774D-A443-199863936BF3}" type="datetime1">
              <a:rPr lang="en-US" smtClean="0"/>
              <a:t>12/4/19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4D2E4AE-CECC-B045-B93C-A5653EA639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Georgia Tech Brief (ARIAA)</a:t>
            </a:r>
            <a:endParaRPr lang="en-US" dirty="0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FA389FF3-B6C0-AE4B-A927-5045E6729D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NM 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6" name="Picture 25"/>
          <p:cNvPicPr>
            <a:picLocks noChangeAspect="1"/>
          </p:cNvPicPr>
          <p:nvPr userDrawn="1"/>
        </p:nvPicPr>
        <p:blipFill rotWithShape="1">
          <a:blip r:embed="rId2" cstate="email">
            <a:alphaModFix amt="3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8747085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>
          <a:xfrm>
            <a:off x="1" y="3112607"/>
            <a:ext cx="12192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 userDrawn="1"/>
        </p:nvSpPr>
        <p:spPr>
          <a:xfrm>
            <a:off x="3927563" y="0"/>
            <a:ext cx="8264439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130694" y="3112607"/>
            <a:ext cx="6190211" cy="1690255"/>
          </a:xfrm>
        </p:spPr>
        <p:txBody>
          <a:bodyPr anchor="ctr">
            <a:normAutofit/>
          </a:bodyPr>
          <a:lstStyle>
            <a:lvl1pPr algn="l">
              <a:lnSpc>
                <a:spcPts val="3700"/>
              </a:lnSpc>
              <a:defRPr sz="3600" spc="31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130696" y="5064546"/>
            <a:ext cx="6261331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Gill Sans MT" panose="020B0502020104020203" pitchFamily="34" charset="77"/>
                <a:ea typeface="Gill Sans MT" panose="020B0502020104020203" pitchFamily="34" charset="77"/>
                <a:cs typeface="Gill Sans MT" panose="020B0502020104020203" pitchFamily="34" charset="77"/>
              </a:defRPr>
            </a:lvl1pPr>
            <a:lvl2pPr marL="457178" indent="0" algn="ctr">
              <a:buNone/>
              <a:defRPr sz="2400"/>
            </a:lvl2pPr>
            <a:lvl3pPr marL="914354" indent="0" algn="ctr">
              <a:buNone/>
              <a:defRPr sz="2400"/>
            </a:lvl3pPr>
            <a:lvl4pPr marL="1371532" indent="0" algn="ctr">
              <a:buNone/>
              <a:defRPr sz="2000"/>
            </a:lvl4pPr>
            <a:lvl5pPr marL="1828709" indent="0" algn="ctr">
              <a:buNone/>
              <a:defRPr sz="2000"/>
            </a:lvl5pPr>
            <a:lvl6pPr marL="2285886" indent="0" algn="ctr">
              <a:buNone/>
              <a:defRPr sz="2000"/>
            </a:lvl6pPr>
            <a:lvl7pPr marL="2743062" indent="0" algn="ctr">
              <a:buNone/>
              <a:defRPr sz="2000"/>
            </a:lvl7pPr>
            <a:lvl8pPr marL="3200240" indent="0" algn="ctr">
              <a:buNone/>
              <a:defRPr sz="2000"/>
            </a:lvl8pPr>
            <a:lvl9pPr marL="3657418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4" name="Rectangle 13"/>
          <p:cNvSpPr/>
          <p:nvPr userDrawn="1"/>
        </p:nvSpPr>
        <p:spPr>
          <a:xfrm>
            <a:off x="1" y="3112607"/>
            <a:ext cx="203131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800" dirty="0"/>
          </a:p>
        </p:txBody>
      </p:sp>
      <p:pic>
        <p:nvPicPr>
          <p:cNvPr id="7" name="Picture 6"/>
          <p:cNvPicPr>
            <a:picLocks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7565" y="4893378"/>
            <a:ext cx="8264435" cy="45719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27B015D0-62FE-AD45-B27A-DA4A058628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406CB-CCB0-A340-A71A-A7B76F6ECA25}" type="datetime1">
              <a:rPr lang="en-US" smtClean="0"/>
              <a:t>12/4/19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48593DC-7B55-0A4B-B5AB-4260116C13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Georgia Tech Brief (ARIAA)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7B9CC0D0-593D-1E43-BE77-A7C09EE4CE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A 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6" name="Picture 25"/>
          <p:cNvPicPr>
            <a:picLocks noChangeAspect="1"/>
          </p:cNvPicPr>
          <p:nvPr userDrawn="1"/>
        </p:nvPicPr>
        <p:blipFill rotWithShape="1">
          <a:blip r:embed="rId2" cstate="email">
            <a:alphaModFix amt="42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2122"/>
          <a:stretch/>
        </p:blipFill>
        <p:spPr>
          <a:xfrm>
            <a:off x="0" y="0"/>
            <a:ext cx="12192000" cy="5547360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>
          <a:xfrm>
            <a:off x="1" y="3112607"/>
            <a:ext cx="12192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 userDrawn="1"/>
        </p:nvSpPr>
        <p:spPr>
          <a:xfrm>
            <a:off x="3927563" y="0"/>
            <a:ext cx="8264439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130694" y="3112607"/>
            <a:ext cx="6190211" cy="1690255"/>
          </a:xfrm>
        </p:spPr>
        <p:txBody>
          <a:bodyPr anchor="ctr">
            <a:normAutofit/>
          </a:bodyPr>
          <a:lstStyle>
            <a:lvl1pPr algn="l">
              <a:lnSpc>
                <a:spcPts val="3700"/>
              </a:lnSpc>
              <a:defRPr sz="3600" spc="31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130696" y="5064546"/>
            <a:ext cx="6261331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Gill Sans MT" panose="020B0502020104020203" pitchFamily="34" charset="77"/>
                <a:ea typeface="Gill Sans MT" panose="020B0502020104020203" pitchFamily="34" charset="77"/>
                <a:cs typeface="Gill Sans MT" panose="020B0502020104020203" pitchFamily="34" charset="77"/>
              </a:defRPr>
            </a:lvl1pPr>
            <a:lvl2pPr marL="457178" indent="0" algn="ctr">
              <a:buNone/>
              <a:defRPr sz="2400"/>
            </a:lvl2pPr>
            <a:lvl3pPr marL="914354" indent="0" algn="ctr">
              <a:buNone/>
              <a:defRPr sz="2400"/>
            </a:lvl3pPr>
            <a:lvl4pPr marL="1371532" indent="0" algn="ctr">
              <a:buNone/>
              <a:defRPr sz="2000"/>
            </a:lvl4pPr>
            <a:lvl5pPr marL="1828709" indent="0" algn="ctr">
              <a:buNone/>
              <a:defRPr sz="2000"/>
            </a:lvl5pPr>
            <a:lvl6pPr marL="2285886" indent="0" algn="ctr">
              <a:buNone/>
              <a:defRPr sz="2000"/>
            </a:lvl6pPr>
            <a:lvl7pPr marL="2743062" indent="0" algn="ctr">
              <a:buNone/>
              <a:defRPr sz="2000"/>
            </a:lvl7pPr>
            <a:lvl8pPr marL="3200240" indent="0" algn="ctr">
              <a:buNone/>
              <a:defRPr sz="2000"/>
            </a:lvl8pPr>
            <a:lvl9pPr marL="3657418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4" name="Rectangle 13"/>
          <p:cNvSpPr/>
          <p:nvPr userDrawn="1"/>
        </p:nvSpPr>
        <p:spPr>
          <a:xfrm>
            <a:off x="1" y="3112607"/>
            <a:ext cx="203131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800" dirty="0"/>
          </a:p>
        </p:txBody>
      </p:sp>
      <p:pic>
        <p:nvPicPr>
          <p:cNvPr id="7" name="Picture 6"/>
          <p:cNvPicPr>
            <a:picLocks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7565" y="4893378"/>
            <a:ext cx="8264435" cy="45719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FB5BDBB9-E8CD-4E43-A9F4-B7C985A094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4A616F-29DB-5843-AD1E-3ABE54728E77}" type="datetime1">
              <a:rPr lang="en-US" smtClean="0"/>
              <a:t>12/4/19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3BDCFCB-804D-3745-A703-209B47FAA9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Georgia Tech Brief (ARIAA)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909631AB-4862-E543-A7C0-DF6F7214B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5941E-3D82-584D-97A9-D63736EBEA6B}" type="datetime1">
              <a:rPr lang="en-US" smtClean="0"/>
              <a:t>12/4/19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Georgia Tech Brief (ARIAA)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4AF88-1158-C144-9BB8-FB33BACE6B38}" type="datetime1">
              <a:rPr lang="en-US" smtClean="0"/>
              <a:t>12/4/19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Georgia Tech Brief (ARIAA)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E0F46-C194-4C46-B18F-269CBF112D34}" type="datetime1">
              <a:rPr lang="en-US" smtClean="0"/>
              <a:t>12/4/19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Georgia Tech Brief (ARIAA)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3022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7A48DE-ECFD-9D48-8E47-026EA793A102}" type="datetime1">
              <a:rPr lang="en-US" smtClean="0"/>
              <a:t>12/4/19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Georgia Tech Brief (ARIAA)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1A33A8-ADE5-8242-B7A8-0D1BCA1999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4288" r="-3731"/>
          <a:stretch/>
        </p:blipFill>
        <p:spPr>
          <a:xfrm>
            <a:off x="5122750" y="2975385"/>
            <a:ext cx="2042137" cy="790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486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M White 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1" y="1228439"/>
            <a:ext cx="12192000" cy="1690255"/>
          </a:xfrm>
          <a:prstGeom prst="rect">
            <a:avLst/>
          </a:prstGeom>
          <a:solidFill>
            <a:schemeClr val="tx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1" name="Picture 30"/>
          <p:cNvPicPr>
            <a:picLocks noChangeAspect="1"/>
          </p:cNvPicPr>
          <p:nvPr userDrawn="1"/>
        </p:nvPicPr>
        <p:blipFill rotWithShape="1">
          <a:blip r:embed="rId2" cstate="email">
            <a:alphaModFix amt="3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65572" y="2915624"/>
            <a:ext cx="4626429" cy="4782754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7565572" y="0"/>
            <a:ext cx="2623459" cy="6858000"/>
          </a:xfrm>
          <a:prstGeom prst="rect">
            <a:avLst/>
          </a:prstGeom>
          <a:solidFill>
            <a:srgbClr val="00ACD9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687681" y="1228439"/>
            <a:ext cx="6190211" cy="1690255"/>
          </a:xfrm>
        </p:spPr>
        <p:txBody>
          <a:bodyPr anchor="ctr">
            <a:normAutofit/>
          </a:bodyPr>
          <a:lstStyle>
            <a:lvl1pPr algn="l">
              <a:lnSpc>
                <a:spcPts val="3700"/>
              </a:lnSpc>
              <a:defRPr sz="3600" spc="3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00412" y="5306898"/>
            <a:ext cx="6261331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800" cap="none" spc="200" baseline="0">
                <a:solidFill>
                  <a:schemeClr val="tx1"/>
                </a:solidFill>
                <a:latin typeface="Gill Sans MT" panose="020B0502020104020203" pitchFamily="34" charset="77"/>
                <a:ea typeface="Gill Sans MT" panose="020B0502020104020203" pitchFamily="34" charset="77"/>
                <a:cs typeface="Gill Sans MT" panose="020B0502020104020203" pitchFamily="34" charset="77"/>
              </a:defRPr>
            </a:lvl1pPr>
            <a:lvl2pPr marL="457178" indent="0" algn="ctr">
              <a:buNone/>
              <a:defRPr sz="2400"/>
            </a:lvl2pPr>
            <a:lvl3pPr marL="914354" indent="0" algn="ctr">
              <a:buNone/>
              <a:defRPr sz="2400"/>
            </a:lvl3pPr>
            <a:lvl4pPr marL="1371532" indent="0" algn="ctr">
              <a:buNone/>
              <a:defRPr sz="2000"/>
            </a:lvl4pPr>
            <a:lvl5pPr marL="1828709" indent="0" algn="ctr">
              <a:buNone/>
              <a:defRPr sz="2000"/>
            </a:lvl5pPr>
            <a:lvl6pPr marL="2285886" indent="0" algn="ctr">
              <a:buNone/>
              <a:defRPr sz="2000"/>
            </a:lvl6pPr>
            <a:lvl7pPr marL="2743062" indent="0" algn="ctr">
              <a:buNone/>
              <a:defRPr sz="2000"/>
            </a:lvl7pPr>
            <a:lvl8pPr marL="3200240" indent="0" algn="ctr">
              <a:buNone/>
              <a:defRPr sz="2000"/>
            </a:lvl8pPr>
            <a:lvl9pPr marL="3657418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10"/>
          </p:nvPr>
        </p:nvSpPr>
        <p:spPr>
          <a:xfrm>
            <a:off x="64951" y="6459789"/>
            <a:ext cx="724296" cy="365125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ED22BC7C-DD93-DB44-956D-70FD5A3343F8}" type="datetime1">
              <a:rPr lang="en-US" smtClean="0"/>
              <a:t>12/4/19</a:t>
            </a:fld>
            <a:endParaRPr lang="en-US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565572" y="6459789"/>
            <a:ext cx="2623459" cy="365125"/>
          </a:xfrm>
        </p:spPr>
        <p:txBody>
          <a:bodyPr/>
          <a:lstStyle/>
          <a:p>
            <a:r>
              <a:rPr lang="en-US"/>
              <a:t>Georgia Tech Brief (ARIAA)</a:t>
            </a:r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4288" r="-3731"/>
          <a:stretch/>
        </p:blipFill>
        <p:spPr>
          <a:xfrm>
            <a:off x="8003737" y="282288"/>
            <a:ext cx="1834523" cy="710418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>
            <a:off x="1" y="1228439"/>
            <a:ext cx="203131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/>
          <p:cNvSpPr/>
          <p:nvPr userDrawn="1"/>
        </p:nvSpPr>
        <p:spPr>
          <a:xfrm>
            <a:off x="789245" y="2915627"/>
            <a:ext cx="2037083" cy="905163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1" name="Rectangle 20"/>
          <p:cNvSpPr/>
          <p:nvPr userDrawn="1"/>
        </p:nvSpPr>
        <p:spPr>
          <a:xfrm>
            <a:off x="2865811" y="2915627"/>
            <a:ext cx="1345972" cy="905163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2" name="Rectangle 21"/>
          <p:cNvSpPr/>
          <p:nvPr userDrawn="1"/>
        </p:nvSpPr>
        <p:spPr>
          <a:xfrm>
            <a:off x="4251265" y="2915627"/>
            <a:ext cx="3314307" cy="905163"/>
          </a:xfrm>
          <a:prstGeom prst="rect">
            <a:avLst/>
          </a:pr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3" name="Rectangle 22"/>
          <p:cNvSpPr/>
          <p:nvPr userDrawn="1"/>
        </p:nvSpPr>
        <p:spPr>
          <a:xfrm>
            <a:off x="7565572" y="1363919"/>
            <a:ext cx="2623459" cy="1421017"/>
          </a:xfrm>
          <a:prstGeom prst="rect">
            <a:avLst/>
          </a:prstGeom>
          <a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4" name="TextBox 23"/>
          <p:cNvSpPr txBox="1"/>
          <p:nvPr userDrawn="1"/>
        </p:nvSpPr>
        <p:spPr>
          <a:xfrm>
            <a:off x="700411" y="5019736"/>
            <a:ext cx="22250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spc="300" dirty="0">
                <a:solidFill>
                  <a:srgbClr val="00ACD9"/>
                </a:solidFill>
              </a:rPr>
              <a:t>PRESENTED BY</a:t>
            </a:r>
          </a:p>
        </p:txBody>
      </p:sp>
      <p:pic>
        <p:nvPicPr>
          <p:cNvPr id="30" name="Picture 29"/>
          <p:cNvPicPr>
            <a:picLocks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245" y="5673785"/>
            <a:ext cx="9399784" cy="36576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36794" y="5626954"/>
            <a:ext cx="564475" cy="163698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 userDrawn="1"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99371" y="5595527"/>
            <a:ext cx="776320" cy="194889"/>
          </a:xfrm>
          <a:prstGeom prst="rect">
            <a:avLst/>
          </a:prstGeom>
        </p:spPr>
      </p:pic>
      <p:sp>
        <p:nvSpPr>
          <p:cNvPr id="28" name="TextBox 27"/>
          <p:cNvSpPr txBox="1"/>
          <p:nvPr userDrawn="1"/>
        </p:nvSpPr>
        <p:spPr>
          <a:xfrm>
            <a:off x="10280342" y="5912353"/>
            <a:ext cx="183247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Sandia National Laboratories is a multimission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2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 rot="5400000">
            <a:off x="238399" y="310896"/>
            <a:ext cx="685800" cy="64008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20648" y="240503"/>
            <a:ext cx="10058400" cy="5702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0648" y="1429233"/>
            <a:ext cx="10785552" cy="466676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951" y="6485916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29E9AFED-E1AD-A648-981C-0375FC6FF467}" type="datetime1">
              <a:rPr lang="en-US" smtClean="0"/>
              <a:t>12/4/19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7" y="6485916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Georgia Tech Brief (ARIAA)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951" y="445603"/>
            <a:ext cx="4193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11506200" y="321774"/>
            <a:ext cx="685800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1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589425" y="380825"/>
            <a:ext cx="259675" cy="251610"/>
          </a:xfrm>
          <a:prstGeom prst="rect">
            <a:avLst/>
          </a:prstGeom>
        </p:spPr>
      </p:pic>
      <p:pic>
        <p:nvPicPr>
          <p:cNvPr id="13" name="Picture 12"/>
          <p:cNvPicPr>
            <a:picLocks/>
          </p:cNvPicPr>
          <p:nvPr userDrawn="1"/>
        </p:nvPicPr>
        <p:blipFill rotWithShape="1">
          <a:blip r:embed="rId2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8725899" y="3391897"/>
            <a:ext cx="6857999" cy="74211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64" r:id="rId3"/>
    <p:sldLayoutId id="2147483667" r:id="rId4"/>
    <p:sldLayoutId id="2147483660" r:id="rId5"/>
    <p:sldLayoutId id="2147483654" r:id="rId6"/>
    <p:sldLayoutId id="2147483661" r:id="rId7"/>
    <p:sldLayoutId id="2147483671" r:id="rId8"/>
    <p:sldLayoutId id="2147483651" r:id="rId9"/>
    <p:sldLayoutId id="2147483668" r:id="rId10"/>
    <p:sldLayoutId id="2147483665" r:id="rId11"/>
    <p:sldLayoutId id="2147483669" r:id="rId12"/>
    <p:sldLayoutId id="2147483655" r:id="rId13"/>
    <p:sldLayoutId id="2147483662" r:id="rId14"/>
    <p:sldLayoutId id="2147483663" r:id="rId15"/>
    <p:sldLayoutId id="2147483670" r:id="rId16"/>
    <p:sldLayoutId id="2147483672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354" rtl="0" eaLnBrk="1" latinLnBrk="0" hangingPunct="1">
        <a:lnSpc>
          <a:spcPct val="85000"/>
        </a:lnSpc>
        <a:spcBef>
          <a:spcPct val="0"/>
        </a:spcBef>
        <a:buNone/>
        <a:defRPr sz="2800" b="0" i="0" kern="1200" spc="100" baseline="0">
          <a:solidFill>
            <a:schemeClr val="bg1"/>
          </a:solidFill>
          <a:latin typeface="Gill Sans MT" charset="0"/>
          <a:ea typeface="Gill Sans MT" charset="0"/>
          <a:cs typeface="Gill Sans MT" charset="0"/>
        </a:defRPr>
      </a:lvl1pPr>
    </p:titleStyle>
    <p:bodyStyle>
      <a:lvl1pPr marL="91436" indent="-182880" algn="l" defTabSz="914354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rgbClr val="00B0F0"/>
        </a:buClr>
        <a:buSzPct val="100000"/>
        <a:buFont typeface="System Font Regular"/>
        <a:buChar char="◦"/>
        <a:defRPr sz="2400" kern="1200">
          <a:solidFill>
            <a:schemeClr val="bg1"/>
          </a:solidFill>
          <a:latin typeface="Gill Sans MT" panose="020B0502020104020203" pitchFamily="34" charset="77"/>
          <a:ea typeface="Gill Sans MT" panose="020B0502020104020203" pitchFamily="34" charset="77"/>
          <a:cs typeface="Gill Sans MT" panose="020B0502020104020203" pitchFamily="34" charset="77"/>
        </a:defRPr>
      </a:lvl1pPr>
      <a:lvl2pPr marL="384029" indent="-182870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rgbClr val="00B0F0"/>
        </a:buClr>
        <a:buFont typeface="Calibri" pitchFamily="34" charset="0"/>
        <a:buChar char="◦"/>
        <a:defRPr sz="2200" kern="1200">
          <a:solidFill>
            <a:schemeClr val="bg1"/>
          </a:solidFill>
          <a:latin typeface="Gill Sans MT" panose="020B0502020104020203" pitchFamily="34" charset="77"/>
          <a:ea typeface="Gill Sans MT" panose="020B0502020104020203" pitchFamily="34" charset="77"/>
          <a:cs typeface="Gill Sans MT" panose="020B0502020104020203" pitchFamily="34" charset="77"/>
        </a:defRPr>
      </a:lvl2pPr>
      <a:lvl3pPr marL="566900" indent="-182870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rgbClr val="00B0F0"/>
        </a:buClr>
        <a:buFont typeface="Calibri" pitchFamily="34" charset="0"/>
        <a:buChar char="◦"/>
        <a:defRPr sz="2000" kern="1200">
          <a:solidFill>
            <a:schemeClr val="bg1"/>
          </a:solidFill>
          <a:latin typeface="Gill Sans MT" panose="020B0502020104020203" pitchFamily="34" charset="77"/>
          <a:ea typeface="Gill Sans MT" panose="020B0502020104020203" pitchFamily="34" charset="77"/>
          <a:cs typeface="Gill Sans MT" panose="020B0502020104020203" pitchFamily="34" charset="77"/>
        </a:defRPr>
      </a:lvl3pPr>
      <a:lvl4pPr marL="749771" indent="-182870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rgbClr val="00B0F0"/>
        </a:buClr>
        <a:buFont typeface="Calibri" pitchFamily="34" charset="0"/>
        <a:buChar char="◦"/>
        <a:defRPr sz="1800" kern="1200">
          <a:solidFill>
            <a:schemeClr val="bg1"/>
          </a:solidFill>
          <a:latin typeface="Gill Sans MT" panose="020B0502020104020203" pitchFamily="34" charset="77"/>
          <a:ea typeface="Gill Sans MT" panose="020B0502020104020203" pitchFamily="34" charset="77"/>
          <a:cs typeface="Gill Sans MT" panose="020B0502020104020203" pitchFamily="34" charset="77"/>
        </a:defRPr>
      </a:lvl4pPr>
      <a:lvl5pPr marL="932642" indent="-182870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rgbClr val="00B0F0"/>
        </a:buClr>
        <a:buFont typeface="Calibri" pitchFamily="34" charset="0"/>
        <a:buChar char="◦"/>
        <a:defRPr sz="1600" kern="1200">
          <a:solidFill>
            <a:schemeClr val="bg1"/>
          </a:solidFill>
          <a:latin typeface="Gill Sans MT" panose="020B0502020104020203" pitchFamily="34" charset="77"/>
          <a:ea typeface="Gill Sans MT" panose="020B0502020104020203" pitchFamily="34" charset="77"/>
          <a:cs typeface="Gill Sans MT" panose="020B0502020104020203" pitchFamily="34" charset="77"/>
        </a:defRPr>
      </a:lvl5pPr>
      <a:lvl6pPr marL="1099946" indent="-228589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299936" indent="-228589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499925" indent="-228589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699916" indent="-228589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hyperlink" Target="http://www.github.com/sstsimulator/sst-external-element" TargetMode="Externa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stsimulator/sst-tutorials/tree/master/iiswc2019" TargetMode="Externa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://sst-simulator.org/SSTPages/SSTBuildAndInstall9dot0dot0SeriesDetailedBuildInstructions/" TargetMode="External"/><Relationship Id="rId3" Type="http://schemas.openxmlformats.org/officeDocument/2006/relationships/hyperlink" Target="https://github.com/sstsimulator" TargetMode="External"/><Relationship Id="rId7" Type="http://schemas.openxmlformats.org/officeDocument/2006/relationships/hyperlink" Target="http://sst-simulator.org/SSTPages/SSTBuildAndInstall9dot0dot0SeriesQuickStart/" TargetMode="External"/><Relationship Id="rId2" Type="http://schemas.openxmlformats.org/officeDocument/2006/relationships/hyperlink" Target="http://www.sst-simulator.org/" TargetMode="Externa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://sst-simulator.org/SSTPages/SSTTopDocDeveloperInfo/" TargetMode="External"/><Relationship Id="rId5" Type="http://schemas.openxmlformats.org/officeDocument/2006/relationships/hyperlink" Target="http://sst-simulator.org/SSTDoxygen/9.0.0_docs/html/" TargetMode="External"/><Relationship Id="rId4" Type="http://schemas.openxmlformats.org/officeDocument/2006/relationships/hyperlink" Target="http://sst-simulator.org/SSTPages/SSTUserPythonFileFormat/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hyperlink" Target="http://www.sst-simulator.org/" TargetMode="Externa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7.sv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0.sv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://www.freeimageslive.co.uk/free_stock_image/colorful-bricks-jpg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tiff"/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8.png"/><Relationship Id="rId5" Type="http://schemas.openxmlformats.org/officeDocument/2006/relationships/image" Target="../media/image27.tiff"/><Relationship Id="rId4" Type="http://schemas.openxmlformats.org/officeDocument/2006/relationships/image" Target="../media/image26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sst-simulator.org/" TargetMode="External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stsimulator" TargetMode="External"/><Relationship Id="rId2" Type="http://schemas.openxmlformats.org/officeDocument/2006/relationships/hyperlink" Target="http://www.sst-simulator.org/" TargetMode="Externa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ctrTitle"/>
          </p:nvPr>
        </p:nvSpPr>
        <p:spPr>
          <a:xfrm>
            <a:off x="687681" y="1228439"/>
            <a:ext cx="6779919" cy="1690255"/>
          </a:xfrm>
        </p:spPr>
        <p:txBody>
          <a:bodyPr/>
          <a:lstStyle/>
          <a:p>
            <a:r>
              <a:rPr lang="en-US" dirty="0"/>
              <a:t>The Structural Simulation Toolkit</a:t>
            </a:r>
          </a:p>
        </p:txBody>
      </p:sp>
      <p:sp>
        <p:nvSpPr>
          <p:cNvPr id="15" name="Subtitle 14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Clay Hughes</a:t>
            </a:r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4294967295"/>
          </p:nvPr>
        </p:nvSpPr>
        <p:spPr>
          <a:xfrm>
            <a:off x="0" y="6459538"/>
            <a:ext cx="419100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53DD1070-4222-2447-8EA5-5885701BAC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Georgia Tech Brief (ARIAA)</a:t>
            </a:r>
            <a:endParaRPr lang="en-US" dirty="0"/>
          </a:p>
        </p:txBody>
      </p:sp>
      <p:sp>
        <p:nvSpPr>
          <p:cNvPr id="8" name="Subtitle 4">
            <a:extLst>
              <a:ext uri="{FF2B5EF4-FFF2-40B4-BE49-F238E27FC236}">
                <a16:creationId xmlns:a16="http://schemas.microsoft.com/office/drawing/2014/main" id="{3FA06EE1-09F2-8A4C-AFDD-75C8B5B1CCA7}"/>
              </a:ext>
            </a:extLst>
          </p:cNvPr>
          <p:cNvSpPr txBox="1">
            <a:spLocks/>
          </p:cNvSpPr>
          <p:nvPr/>
        </p:nvSpPr>
        <p:spPr>
          <a:xfrm>
            <a:off x="700412" y="5768217"/>
            <a:ext cx="6583257" cy="81793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None/>
              <a:defRPr sz="1800" kern="1200" cap="none" spc="200" baseline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457178" indent="0" algn="ctr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None/>
              <a:defRPr sz="2400" kern="1200">
                <a:solidFill>
                  <a:schemeClr val="bg1"/>
                </a:solidFill>
                <a:latin typeface="Helvetica" pitchFamily="2" charset="0"/>
                <a:ea typeface="Helvetica" pitchFamily="2" charset="0"/>
                <a:cs typeface="Helvetica" pitchFamily="2" charset="0"/>
              </a:defRPr>
            </a:lvl2pPr>
            <a:lvl3pPr marL="914354" indent="0" algn="ctr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None/>
              <a:defRPr sz="2400" kern="1200">
                <a:solidFill>
                  <a:schemeClr val="bg1"/>
                </a:solidFill>
                <a:latin typeface="Helvetica" pitchFamily="2" charset="0"/>
                <a:ea typeface="Helvetica" pitchFamily="2" charset="0"/>
                <a:cs typeface="Helvetica" pitchFamily="2" charset="0"/>
              </a:defRPr>
            </a:lvl3pPr>
            <a:lvl4pPr marL="1371532" indent="0" algn="ctr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None/>
              <a:defRPr sz="2000" kern="1200">
                <a:solidFill>
                  <a:schemeClr val="bg1"/>
                </a:solidFill>
                <a:latin typeface="Helvetica" pitchFamily="2" charset="0"/>
                <a:ea typeface="Helvetica" pitchFamily="2" charset="0"/>
                <a:cs typeface="Helvetica" pitchFamily="2" charset="0"/>
              </a:defRPr>
            </a:lvl4pPr>
            <a:lvl5pPr marL="1828709" indent="0" algn="ctr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None/>
              <a:defRPr sz="2000" kern="1200">
                <a:solidFill>
                  <a:schemeClr val="bg1"/>
                </a:solidFill>
                <a:latin typeface="Helvetica" pitchFamily="2" charset="0"/>
                <a:ea typeface="Helvetica" pitchFamily="2" charset="0"/>
                <a:cs typeface="Helvetica" pitchFamily="2" charset="0"/>
              </a:defRPr>
            </a:lvl5pPr>
            <a:lvl6pPr marL="2285886" indent="0" algn="ctr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062" indent="0" algn="ctr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240" indent="0" algn="ctr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418" indent="0" algn="ctr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SST Development Team, Sandia National Laboratories</a:t>
            </a:r>
          </a:p>
          <a:p>
            <a:r>
              <a:rPr lang="en-US" dirty="0">
                <a:solidFill>
                  <a:schemeClr val="tx1"/>
                </a:solidFill>
              </a:rPr>
              <a:t>Architecture Accelerator Lab, Purdue University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60940DE-D0CE-7541-BC7A-9C91FE4900DD}"/>
              </a:ext>
            </a:extLst>
          </p:cNvPr>
          <p:cNvSpPr/>
          <p:nvPr/>
        </p:nvSpPr>
        <p:spPr>
          <a:xfrm>
            <a:off x="9969917" y="33086"/>
            <a:ext cx="22220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SAND2019-14759 PE</a:t>
            </a:r>
          </a:p>
        </p:txBody>
      </p:sp>
    </p:spTree>
    <p:extLst>
      <p:ext uri="{BB962C8B-B14F-4D97-AF65-F5344CB8AC3E}">
        <p14:creationId xmlns:p14="http://schemas.microsoft.com/office/powerpoint/2010/main" val="1741361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D65A75-2159-2340-9196-D21C75E86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SST Code Structure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8CE2CF-2059-234C-9CD0-6E5E418614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4577101-251F-B748-B14A-FB60335159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accent3"/>
                </a:solidFill>
              </a:rPr>
              <a:t>SST Core</a:t>
            </a:r>
            <a:r>
              <a:rPr lang="en-US" dirty="0"/>
              <a:t> and </a:t>
            </a:r>
            <a:r>
              <a:rPr lang="en-US" b="1" dirty="0">
                <a:solidFill>
                  <a:schemeClr val="accent3"/>
                </a:solidFill>
              </a:rPr>
              <a:t>SST Elements</a:t>
            </a:r>
            <a:r>
              <a:rPr lang="en-US" dirty="0"/>
              <a:t> are compiled separately</a:t>
            </a:r>
          </a:p>
          <a:p>
            <a:pPr lvl="1"/>
            <a:r>
              <a:rPr lang="en-US" dirty="0"/>
              <a:t>Element libraries </a:t>
            </a:r>
            <a:r>
              <a:rPr lang="en-US" i="1" dirty="0"/>
              <a:t>register</a:t>
            </a:r>
            <a:r>
              <a:rPr lang="en-US" dirty="0"/>
              <a:t> with the core</a:t>
            </a:r>
          </a:p>
          <a:p>
            <a:pPr lvl="1"/>
            <a:r>
              <a:rPr lang="en-US" dirty="0"/>
              <a:t>External elements (not part of SST Elements) can also be registered with the core</a:t>
            </a:r>
          </a:p>
          <a:p>
            <a:pPr lvl="2"/>
            <a:r>
              <a:rPr lang="en-US" dirty="0"/>
              <a:t>Example at </a:t>
            </a:r>
            <a:r>
              <a:rPr lang="en-US" dirty="0">
                <a:hlinkClick r:id="rId2"/>
              </a:rPr>
              <a:t>github.com/sstsimulator/sst-external-element</a:t>
            </a:r>
            <a:endParaRPr lang="en-US" dirty="0"/>
          </a:p>
          <a:p>
            <a:pPr lvl="1"/>
            <a:r>
              <a:rPr lang="en-US" dirty="0"/>
              <a:t>Core maintains a database of registered libraries</a:t>
            </a:r>
          </a:p>
          <a:p>
            <a:pPr lvl="2"/>
            <a:r>
              <a:rPr lang="en-US" dirty="0"/>
              <a:t>Can query database with </a:t>
            </a:r>
            <a:r>
              <a:rPr lang="en-US" i="1" dirty="0" err="1">
                <a:solidFill>
                  <a:schemeClr val="accent6"/>
                </a:solidFill>
              </a:rPr>
              <a:t>sst</a:t>
            </a:r>
            <a:r>
              <a:rPr lang="en-US" i="1" dirty="0">
                <a:solidFill>
                  <a:schemeClr val="accent6"/>
                </a:solidFill>
              </a:rPr>
              <a:t>-info</a:t>
            </a:r>
            <a:r>
              <a:rPr lang="en-US" dirty="0"/>
              <a:t> utility</a:t>
            </a:r>
          </a:p>
          <a:p>
            <a:r>
              <a:rPr lang="en-US" dirty="0"/>
              <a:t>Source code for core:</a:t>
            </a:r>
          </a:p>
          <a:p>
            <a:pPr lvl="1"/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sst-core/src/sst/core/</a:t>
            </a:r>
          </a:p>
          <a:p>
            <a:r>
              <a:rPr lang="en-US" dirty="0"/>
              <a:t>Source code for elements</a:t>
            </a:r>
          </a:p>
          <a:p>
            <a:pPr lvl="1"/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sst-elements/src /sst/elements/</a:t>
            </a:r>
          </a:p>
          <a:p>
            <a:pPr lvl="1"/>
            <a:r>
              <a:rPr lang="en-US" dirty="0"/>
              <a:t>Most elements have a tests/ directory</a:t>
            </a:r>
          </a:p>
          <a:p>
            <a:pPr lvl="2"/>
            <a:r>
              <a:rPr lang="en-US" dirty="0">
                <a:sym typeface="Wingdings" pitchFamily="2" charset="2"/>
              </a:rPr>
              <a:t>Often a good starting point for example configurations</a:t>
            </a:r>
          </a:p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9E870E-42D7-1741-9057-9F1B874EDB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Georgia Tech Brief (ARIAA)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2933" y="4924307"/>
            <a:ext cx="2116667" cy="1902621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A68E5377-E2DA-9048-BD74-BE50ECB727D6}"/>
              </a:ext>
            </a:extLst>
          </p:cNvPr>
          <p:cNvGrpSpPr/>
          <p:nvPr/>
        </p:nvGrpSpPr>
        <p:grpSpPr>
          <a:xfrm>
            <a:off x="8342861" y="2634448"/>
            <a:ext cx="2436187" cy="1589104"/>
            <a:chOff x="6609725" y="5014614"/>
            <a:chExt cx="1951259" cy="1183954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CA16A24-CF59-5D4B-8A0C-B10BC74BF7C0}"/>
                </a:ext>
              </a:extLst>
            </p:cNvPr>
            <p:cNvGrpSpPr/>
            <p:nvPr/>
          </p:nvGrpSpPr>
          <p:grpSpPr>
            <a:xfrm>
              <a:off x="6617921" y="5671796"/>
              <a:ext cx="1943062" cy="341632"/>
              <a:chOff x="6617921" y="5671796"/>
              <a:chExt cx="1943062" cy="341632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2D1BD58F-A877-1B4C-AB83-32EB5D3A3267}"/>
                  </a:ext>
                </a:extLst>
              </p:cNvPr>
              <p:cNvSpPr/>
              <p:nvPr/>
            </p:nvSpPr>
            <p:spPr>
              <a:xfrm rot="10800000">
                <a:off x="6617921" y="5671796"/>
                <a:ext cx="1943062" cy="341632"/>
              </a:xfrm>
              <a:custGeom>
                <a:avLst/>
                <a:gdLst>
                  <a:gd name="connsiteX0" fmla="*/ 1943062 w 1943062"/>
                  <a:gd name="connsiteY0" fmla="*/ 341632 h 341632"/>
                  <a:gd name="connsiteX1" fmla="*/ 1767130 w 1943062"/>
                  <a:gd name="connsiteY1" fmla="*/ 341632 h 341632"/>
                  <a:gd name="connsiteX2" fmla="*/ 1639114 w 1943062"/>
                  <a:gd name="connsiteY2" fmla="*/ 251693 h 341632"/>
                  <a:gd name="connsiteX3" fmla="*/ 1511098 w 1943062"/>
                  <a:gd name="connsiteY3" fmla="*/ 341632 h 341632"/>
                  <a:gd name="connsiteX4" fmla="*/ 1322075 w 1943062"/>
                  <a:gd name="connsiteY4" fmla="*/ 341632 h 341632"/>
                  <a:gd name="connsiteX5" fmla="*/ 1194059 w 1943062"/>
                  <a:gd name="connsiteY5" fmla="*/ 251693 h 341632"/>
                  <a:gd name="connsiteX6" fmla="*/ 1066043 w 1943062"/>
                  <a:gd name="connsiteY6" fmla="*/ 341632 h 341632"/>
                  <a:gd name="connsiteX7" fmla="*/ 877020 w 1943062"/>
                  <a:gd name="connsiteY7" fmla="*/ 341632 h 341632"/>
                  <a:gd name="connsiteX8" fmla="*/ 749004 w 1943062"/>
                  <a:gd name="connsiteY8" fmla="*/ 251693 h 341632"/>
                  <a:gd name="connsiteX9" fmla="*/ 620988 w 1943062"/>
                  <a:gd name="connsiteY9" fmla="*/ 341632 h 341632"/>
                  <a:gd name="connsiteX10" fmla="*/ 431964 w 1943062"/>
                  <a:gd name="connsiteY10" fmla="*/ 341632 h 341632"/>
                  <a:gd name="connsiteX11" fmla="*/ 303948 w 1943062"/>
                  <a:gd name="connsiteY11" fmla="*/ 251693 h 341632"/>
                  <a:gd name="connsiteX12" fmla="*/ 175932 w 1943062"/>
                  <a:gd name="connsiteY12" fmla="*/ 341632 h 341632"/>
                  <a:gd name="connsiteX13" fmla="*/ 0 w 1943062"/>
                  <a:gd name="connsiteY13" fmla="*/ 341632 h 341632"/>
                  <a:gd name="connsiteX14" fmla="*/ 0 w 1943062"/>
                  <a:gd name="connsiteY14" fmla="*/ 0 h 341632"/>
                  <a:gd name="connsiteX15" fmla="*/ 1943062 w 1943062"/>
                  <a:gd name="connsiteY15" fmla="*/ 0 h 341632"/>
                  <a:gd name="connsiteX16" fmla="*/ 1943062 w 1943062"/>
                  <a:gd name="connsiteY16" fmla="*/ 341632 h 3416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943062" h="341632">
                    <a:moveTo>
                      <a:pt x="1943062" y="341632"/>
                    </a:moveTo>
                    <a:lnTo>
                      <a:pt x="1767130" y="341632"/>
                    </a:lnTo>
                    <a:lnTo>
                      <a:pt x="1639114" y="251693"/>
                    </a:lnTo>
                    <a:lnTo>
                      <a:pt x="1511098" y="341632"/>
                    </a:lnTo>
                    <a:lnTo>
                      <a:pt x="1322075" y="341632"/>
                    </a:lnTo>
                    <a:lnTo>
                      <a:pt x="1194059" y="251693"/>
                    </a:lnTo>
                    <a:lnTo>
                      <a:pt x="1066043" y="341632"/>
                    </a:lnTo>
                    <a:lnTo>
                      <a:pt x="877020" y="341632"/>
                    </a:lnTo>
                    <a:lnTo>
                      <a:pt x="749004" y="251693"/>
                    </a:lnTo>
                    <a:lnTo>
                      <a:pt x="620988" y="341632"/>
                    </a:lnTo>
                    <a:lnTo>
                      <a:pt x="431964" y="341632"/>
                    </a:lnTo>
                    <a:lnTo>
                      <a:pt x="303948" y="251693"/>
                    </a:lnTo>
                    <a:lnTo>
                      <a:pt x="175932" y="341632"/>
                    </a:lnTo>
                    <a:lnTo>
                      <a:pt x="0" y="341632"/>
                    </a:lnTo>
                    <a:lnTo>
                      <a:pt x="0" y="0"/>
                    </a:lnTo>
                    <a:lnTo>
                      <a:pt x="1943062" y="0"/>
                    </a:lnTo>
                    <a:lnTo>
                      <a:pt x="1943062" y="341632"/>
                    </a:lnTo>
                    <a:close/>
                  </a:path>
                </a:pathLst>
              </a:custGeom>
              <a:solidFill>
                <a:schemeClr val="tx2">
                  <a:alpha val="58000"/>
                </a:schemeClr>
              </a:solidFill>
              <a:ln w="9525">
                <a:solidFill>
                  <a:schemeClr val="tx1"/>
                </a:solidFill>
                <a:miter lim="800000"/>
              </a:ln>
              <a:effectLst/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vert270" wrap="square" lIns="182880" tIns="182880" rIns="182880" bIns="18288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</a:pPr>
                <a:endParaRPr lang="en-US" sz="1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CE96C227-642C-0442-8A23-3C4D9EE58E90}"/>
                  </a:ext>
                </a:extLst>
              </p:cNvPr>
              <p:cNvSpPr/>
              <p:nvPr/>
            </p:nvSpPr>
            <p:spPr>
              <a:xfrm>
                <a:off x="6659262" y="5772232"/>
                <a:ext cx="1860381" cy="119381"/>
              </a:xfrm>
              <a:prstGeom prst="rect">
                <a:avLst/>
              </a:prstGeom>
              <a:solidFill>
                <a:schemeClr val="bg1">
                  <a:alpha val="32000"/>
                </a:schemeClr>
              </a:solidFill>
              <a:ln w="6350">
                <a:solidFill>
                  <a:schemeClr val="tx1"/>
                </a:solidFill>
                <a:prstDash val="dash"/>
                <a:miter lim="800000"/>
              </a:ln>
              <a:effectLst/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1100" i="1" dirty="0">
                    <a:solidFill>
                      <a:schemeClr val="tx1"/>
                    </a:solidFill>
                  </a:rPr>
                  <a:t>Integration Services</a:t>
                </a:r>
              </a:p>
            </p:txBody>
          </p:sp>
        </p:grp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0019E26-D26B-C34D-BEB9-FFC08FB15AAC}"/>
                </a:ext>
              </a:extLst>
            </p:cNvPr>
            <p:cNvSpPr/>
            <p:nvPr/>
          </p:nvSpPr>
          <p:spPr>
            <a:xfrm>
              <a:off x="6617922" y="6046168"/>
              <a:ext cx="1943062" cy="152400"/>
            </a:xfrm>
            <a:prstGeom prst="rect">
              <a:avLst/>
            </a:prstGeom>
            <a:solidFill>
              <a:schemeClr val="accent3">
                <a:lumMod val="20000"/>
                <a:lumOff val="80000"/>
                <a:alpha val="53000"/>
              </a:schemeClr>
            </a:solidFill>
            <a:ln w="9525">
              <a:solidFill>
                <a:schemeClr val="tx1"/>
              </a:solidFill>
              <a:miter lim="800000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0" rIns="45720" bIns="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100" dirty="0">
                  <a:solidFill>
                    <a:schemeClr val="tx1"/>
                  </a:solidFill>
                </a:rPr>
                <a:t>MPI and C++ Threads</a:t>
              </a:r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EF57BF04-D063-6E47-AD25-0AC31A24D3B4}"/>
                </a:ext>
              </a:extLst>
            </p:cNvPr>
            <p:cNvSpPr/>
            <p:nvPr/>
          </p:nvSpPr>
          <p:spPr>
            <a:xfrm rot="10800000">
              <a:off x="6801551" y="5014614"/>
              <a:ext cx="237744" cy="710878"/>
            </a:xfrm>
            <a:custGeom>
              <a:avLst/>
              <a:gdLst>
                <a:gd name="connsiteX0" fmla="*/ 265177 w 265177"/>
                <a:gd name="connsiteY0" fmla="*/ 710878 h 710878"/>
                <a:gd name="connsiteX1" fmla="*/ 1 w 265177"/>
                <a:gd name="connsiteY1" fmla="*/ 710878 h 710878"/>
                <a:gd name="connsiteX2" fmla="*/ 1 w 265177"/>
                <a:gd name="connsiteY2" fmla="*/ 89939 h 710878"/>
                <a:gd name="connsiteX3" fmla="*/ 0 w 265177"/>
                <a:gd name="connsiteY3" fmla="*/ 89939 h 710878"/>
                <a:gd name="connsiteX4" fmla="*/ 1 w 265177"/>
                <a:gd name="connsiteY4" fmla="*/ 89939 h 710878"/>
                <a:gd name="connsiteX5" fmla="*/ 1 w 265177"/>
                <a:gd name="connsiteY5" fmla="*/ 87383 h 710878"/>
                <a:gd name="connsiteX6" fmla="*/ 3768 w 265177"/>
                <a:gd name="connsiteY6" fmla="*/ 87383 h 710878"/>
                <a:gd name="connsiteX7" fmla="*/ 132588 w 265177"/>
                <a:gd name="connsiteY7" fmla="*/ 0 h 710878"/>
                <a:gd name="connsiteX8" fmla="*/ 261408 w 265177"/>
                <a:gd name="connsiteY8" fmla="*/ 87383 h 710878"/>
                <a:gd name="connsiteX9" fmla="*/ 265177 w 265177"/>
                <a:gd name="connsiteY9" fmla="*/ 87383 h 710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5177" h="710878">
                  <a:moveTo>
                    <a:pt x="265177" y="710878"/>
                  </a:moveTo>
                  <a:lnTo>
                    <a:pt x="1" y="710878"/>
                  </a:lnTo>
                  <a:lnTo>
                    <a:pt x="1" y="89939"/>
                  </a:lnTo>
                  <a:lnTo>
                    <a:pt x="0" y="89939"/>
                  </a:lnTo>
                  <a:lnTo>
                    <a:pt x="1" y="89939"/>
                  </a:lnTo>
                  <a:lnTo>
                    <a:pt x="1" y="87383"/>
                  </a:lnTo>
                  <a:lnTo>
                    <a:pt x="3768" y="87383"/>
                  </a:lnTo>
                  <a:lnTo>
                    <a:pt x="132588" y="0"/>
                  </a:lnTo>
                  <a:lnTo>
                    <a:pt x="261408" y="87383"/>
                  </a:lnTo>
                  <a:lnTo>
                    <a:pt x="265177" y="87383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100" dirty="0">
                  <a:solidFill>
                    <a:schemeClr val="tx1"/>
                  </a:solidFill>
                </a:rPr>
                <a:t>Component</a:t>
              </a:r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EC75DB00-2824-764E-BC38-E310B38A0A79}"/>
                </a:ext>
              </a:extLst>
            </p:cNvPr>
            <p:cNvSpPr/>
            <p:nvPr/>
          </p:nvSpPr>
          <p:spPr>
            <a:xfrm rot="10800000">
              <a:off x="7245413" y="5014614"/>
              <a:ext cx="237744" cy="710878"/>
            </a:xfrm>
            <a:custGeom>
              <a:avLst/>
              <a:gdLst>
                <a:gd name="connsiteX0" fmla="*/ 265177 w 265177"/>
                <a:gd name="connsiteY0" fmla="*/ 710878 h 710878"/>
                <a:gd name="connsiteX1" fmla="*/ 1 w 265177"/>
                <a:gd name="connsiteY1" fmla="*/ 710878 h 710878"/>
                <a:gd name="connsiteX2" fmla="*/ 1 w 265177"/>
                <a:gd name="connsiteY2" fmla="*/ 89939 h 710878"/>
                <a:gd name="connsiteX3" fmla="*/ 0 w 265177"/>
                <a:gd name="connsiteY3" fmla="*/ 89939 h 710878"/>
                <a:gd name="connsiteX4" fmla="*/ 1 w 265177"/>
                <a:gd name="connsiteY4" fmla="*/ 89939 h 710878"/>
                <a:gd name="connsiteX5" fmla="*/ 1 w 265177"/>
                <a:gd name="connsiteY5" fmla="*/ 87383 h 710878"/>
                <a:gd name="connsiteX6" fmla="*/ 3768 w 265177"/>
                <a:gd name="connsiteY6" fmla="*/ 87383 h 710878"/>
                <a:gd name="connsiteX7" fmla="*/ 132588 w 265177"/>
                <a:gd name="connsiteY7" fmla="*/ 0 h 710878"/>
                <a:gd name="connsiteX8" fmla="*/ 261408 w 265177"/>
                <a:gd name="connsiteY8" fmla="*/ 87383 h 710878"/>
                <a:gd name="connsiteX9" fmla="*/ 265177 w 265177"/>
                <a:gd name="connsiteY9" fmla="*/ 87383 h 710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5177" h="710878">
                  <a:moveTo>
                    <a:pt x="265177" y="710878"/>
                  </a:moveTo>
                  <a:lnTo>
                    <a:pt x="1" y="710878"/>
                  </a:lnTo>
                  <a:lnTo>
                    <a:pt x="1" y="89939"/>
                  </a:lnTo>
                  <a:lnTo>
                    <a:pt x="0" y="89939"/>
                  </a:lnTo>
                  <a:lnTo>
                    <a:pt x="1" y="89939"/>
                  </a:lnTo>
                  <a:lnTo>
                    <a:pt x="1" y="87383"/>
                  </a:lnTo>
                  <a:lnTo>
                    <a:pt x="3768" y="87383"/>
                  </a:lnTo>
                  <a:lnTo>
                    <a:pt x="132588" y="0"/>
                  </a:lnTo>
                  <a:lnTo>
                    <a:pt x="261408" y="87383"/>
                  </a:lnTo>
                  <a:lnTo>
                    <a:pt x="265177" y="87383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100" dirty="0">
                  <a:solidFill>
                    <a:schemeClr val="tx1"/>
                  </a:solidFill>
                </a:rPr>
                <a:t>Component</a:t>
              </a:r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B4FDA75A-FB10-584D-A440-95C0E57B92FD}"/>
                </a:ext>
              </a:extLst>
            </p:cNvPr>
            <p:cNvSpPr/>
            <p:nvPr/>
          </p:nvSpPr>
          <p:spPr>
            <a:xfrm rot="10800000">
              <a:off x="7689954" y="5014614"/>
              <a:ext cx="237744" cy="710878"/>
            </a:xfrm>
            <a:custGeom>
              <a:avLst/>
              <a:gdLst>
                <a:gd name="connsiteX0" fmla="*/ 265177 w 265177"/>
                <a:gd name="connsiteY0" fmla="*/ 710878 h 710878"/>
                <a:gd name="connsiteX1" fmla="*/ 1 w 265177"/>
                <a:gd name="connsiteY1" fmla="*/ 710878 h 710878"/>
                <a:gd name="connsiteX2" fmla="*/ 1 w 265177"/>
                <a:gd name="connsiteY2" fmla="*/ 89939 h 710878"/>
                <a:gd name="connsiteX3" fmla="*/ 0 w 265177"/>
                <a:gd name="connsiteY3" fmla="*/ 89939 h 710878"/>
                <a:gd name="connsiteX4" fmla="*/ 1 w 265177"/>
                <a:gd name="connsiteY4" fmla="*/ 89939 h 710878"/>
                <a:gd name="connsiteX5" fmla="*/ 1 w 265177"/>
                <a:gd name="connsiteY5" fmla="*/ 87383 h 710878"/>
                <a:gd name="connsiteX6" fmla="*/ 3768 w 265177"/>
                <a:gd name="connsiteY6" fmla="*/ 87383 h 710878"/>
                <a:gd name="connsiteX7" fmla="*/ 132588 w 265177"/>
                <a:gd name="connsiteY7" fmla="*/ 0 h 710878"/>
                <a:gd name="connsiteX8" fmla="*/ 261408 w 265177"/>
                <a:gd name="connsiteY8" fmla="*/ 87383 h 710878"/>
                <a:gd name="connsiteX9" fmla="*/ 265177 w 265177"/>
                <a:gd name="connsiteY9" fmla="*/ 87383 h 710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5177" h="710878">
                  <a:moveTo>
                    <a:pt x="265177" y="710878"/>
                  </a:moveTo>
                  <a:lnTo>
                    <a:pt x="1" y="710878"/>
                  </a:lnTo>
                  <a:lnTo>
                    <a:pt x="1" y="89939"/>
                  </a:lnTo>
                  <a:lnTo>
                    <a:pt x="0" y="89939"/>
                  </a:lnTo>
                  <a:lnTo>
                    <a:pt x="1" y="89939"/>
                  </a:lnTo>
                  <a:lnTo>
                    <a:pt x="1" y="87383"/>
                  </a:lnTo>
                  <a:lnTo>
                    <a:pt x="3768" y="87383"/>
                  </a:lnTo>
                  <a:lnTo>
                    <a:pt x="132588" y="0"/>
                  </a:lnTo>
                  <a:lnTo>
                    <a:pt x="261408" y="87383"/>
                  </a:lnTo>
                  <a:lnTo>
                    <a:pt x="265177" y="87383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100" dirty="0">
                  <a:solidFill>
                    <a:schemeClr val="tx1"/>
                  </a:solidFill>
                </a:rPr>
                <a:t>Component</a:t>
              </a:r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8F75331B-1715-454C-8C00-F24C6CBEC3E6}"/>
                </a:ext>
              </a:extLst>
            </p:cNvPr>
            <p:cNvSpPr/>
            <p:nvPr/>
          </p:nvSpPr>
          <p:spPr>
            <a:xfrm rot="10800000">
              <a:off x="8137045" y="5014614"/>
              <a:ext cx="238709" cy="710878"/>
            </a:xfrm>
            <a:custGeom>
              <a:avLst/>
              <a:gdLst>
                <a:gd name="connsiteX0" fmla="*/ 265177 w 265177"/>
                <a:gd name="connsiteY0" fmla="*/ 710878 h 710878"/>
                <a:gd name="connsiteX1" fmla="*/ 1 w 265177"/>
                <a:gd name="connsiteY1" fmla="*/ 710878 h 710878"/>
                <a:gd name="connsiteX2" fmla="*/ 1 w 265177"/>
                <a:gd name="connsiteY2" fmla="*/ 89939 h 710878"/>
                <a:gd name="connsiteX3" fmla="*/ 0 w 265177"/>
                <a:gd name="connsiteY3" fmla="*/ 89939 h 710878"/>
                <a:gd name="connsiteX4" fmla="*/ 1 w 265177"/>
                <a:gd name="connsiteY4" fmla="*/ 89939 h 710878"/>
                <a:gd name="connsiteX5" fmla="*/ 1 w 265177"/>
                <a:gd name="connsiteY5" fmla="*/ 87383 h 710878"/>
                <a:gd name="connsiteX6" fmla="*/ 3768 w 265177"/>
                <a:gd name="connsiteY6" fmla="*/ 87383 h 710878"/>
                <a:gd name="connsiteX7" fmla="*/ 132588 w 265177"/>
                <a:gd name="connsiteY7" fmla="*/ 0 h 710878"/>
                <a:gd name="connsiteX8" fmla="*/ 261408 w 265177"/>
                <a:gd name="connsiteY8" fmla="*/ 87383 h 710878"/>
                <a:gd name="connsiteX9" fmla="*/ 265177 w 265177"/>
                <a:gd name="connsiteY9" fmla="*/ 87383 h 710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5177" h="710878">
                  <a:moveTo>
                    <a:pt x="265177" y="710878"/>
                  </a:moveTo>
                  <a:lnTo>
                    <a:pt x="1" y="710878"/>
                  </a:lnTo>
                  <a:lnTo>
                    <a:pt x="1" y="89939"/>
                  </a:lnTo>
                  <a:lnTo>
                    <a:pt x="0" y="89939"/>
                  </a:lnTo>
                  <a:lnTo>
                    <a:pt x="1" y="89939"/>
                  </a:lnTo>
                  <a:lnTo>
                    <a:pt x="1" y="87383"/>
                  </a:lnTo>
                  <a:lnTo>
                    <a:pt x="3768" y="87383"/>
                  </a:lnTo>
                  <a:lnTo>
                    <a:pt x="132588" y="0"/>
                  </a:lnTo>
                  <a:lnTo>
                    <a:pt x="261408" y="87383"/>
                  </a:lnTo>
                  <a:lnTo>
                    <a:pt x="265177" y="87383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100" dirty="0">
                  <a:solidFill>
                    <a:schemeClr val="tx1"/>
                  </a:solidFill>
                </a:rPr>
                <a:t>Component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BA0B922-4481-D542-BDBD-FCAE51DA3460}"/>
                </a:ext>
              </a:extLst>
            </p:cNvPr>
            <p:cNvSpPr txBox="1"/>
            <p:nvPr/>
          </p:nvSpPr>
          <p:spPr>
            <a:xfrm>
              <a:off x="6609725" y="5893064"/>
              <a:ext cx="599631" cy="15796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lang="en-US" sz="1100" dirty="0">
                  <a:solidFill>
                    <a:schemeClr val="bg1"/>
                  </a:solidFill>
                  <a:latin typeface="+mn-lt"/>
                </a:rPr>
                <a:t>SST Core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4833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11F2F-6076-0343-8D05-B87974587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Simulating with SST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21B6F97-8931-9C41-9A74-F71B4D616E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Georgia Tech Brief (ARIAA)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89553C-7EC0-BE44-99AB-C63EAFD500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3D16F91-8955-4044-BAD6-328718509E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We’ll walk through how to configure a simulation and then run it</a:t>
            </a:r>
          </a:p>
          <a:p>
            <a:pPr lvl="1"/>
            <a:r>
              <a:rPr lang="en-US" dirty="0"/>
              <a:t>Available at: </a:t>
            </a:r>
            <a:r>
              <a:rPr lang="en-US" dirty="0">
                <a:hlinkClick r:id="rId2"/>
              </a:rPr>
              <a:t>https://github.com/sstsimulator/sst-tutorials/tree/master/gt2019</a:t>
            </a:r>
            <a:endParaRPr lang="en-US" dirty="0"/>
          </a:p>
          <a:p>
            <a:pPr lvl="1"/>
            <a:r>
              <a:rPr lang="en-US" dirty="0"/>
              <a:t>( </a:t>
            </a:r>
            <a:r>
              <a:rPr lang="en-US" dirty="0" err="1"/>
              <a:t>github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 err="1">
                <a:sym typeface="Wingdings" pitchFamily="2" charset="2"/>
              </a:rPr>
              <a:t>sstsimulator</a:t>
            </a:r>
            <a:r>
              <a:rPr lang="en-US" dirty="0">
                <a:sym typeface="Wingdings" pitchFamily="2" charset="2"/>
              </a:rPr>
              <a:t>  </a:t>
            </a:r>
            <a:r>
              <a:rPr lang="en-US" dirty="0" err="1">
                <a:sym typeface="Wingdings" pitchFamily="2" charset="2"/>
              </a:rPr>
              <a:t>sst</a:t>
            </a:r>
            <a:r>
              <a:rPr lang="en-US" dirty="0">
                <a:sym typeface="Wingdings" pitchFamily="2" charset="2"/>
              </a:rPr>
              <a:t>-tutorials  gt2019 )</a:t>
            </a:r>
            <a:endParaRPr lang="en-US" dirty="0"/>
          </a:p>
          <a:p>
            <a:r>
              <a:rPr lang="en-US" dirty="0"/>
              <a:t>Element libraries in our example simulation</a:t>
            </a:r>
          </a:p>
          <a:p>
            <a:pPr lvl="1"/>
            <a:r>
              <a:rPr lang="en-US" b="1" dirty="0">
                <a:solidFill>
                  <a:schemeClr val="accent2"/>
                </a:solidFill>
              </a:rPr>
              <a:t>Miranda</a:t>
            </a:r>
            <a:r>
              <a:rPr lang="en-US" dirty="0"/>
              <a:t>  - Simple core model that runs generated instruction streams</a:t>
            </a:r>
          </a:p>
          <a:p>
            <a:pPr lvl="2"/>
            <a:r>
              <a:rPr lang="en-US" dirty="0"/>
              <a:t>Generators produce memory access patterns (</a:t>
            </a:r>
            <a:r>
              <a:rPr lang="en-US" dirty="0" err="1"/>
              <a:t>SubComponents</a:t>
            </a:r>
            <a:r>
              <a:rPr lang="en-US" dirty="0"/>
              <a:t>) </a:t>
            </a:r>
          </a:p>
          <a:p>
            <a:pPr lvl="1"/>
            <a:r>
              <a:rPr lang="en-US" b="1" dirty="0">
                <a:solidFill>
                  <a:schemeClr val="accent2"/>
                </a:solidFill>
              </a:rPr>
              <a:t>memHierarchy – </a:t>
            </a:r>
            <a:r>
              <a:rPr lang="en-US" dirty="0"/>
              <a:t>Various cache/memory system related subcomponents and modules</a:t>
            </a:r>
          </a:p>
          <a:p>
            <a:pPr lvl="2"/>
            <a:r>
              <a:rPr lang="en-US" dirty="0"/>
              <a:t>Cache (Component) with coherence protocol SubComponent</a:t>
            </a:r>
          </a:p>
          <a:p>
            <a:pPr lvl="2"/>
            <a:r>
              <a:rPr lang="en-US" dirty="0"/>
              <a:t>Memory Controller (Component) that loads a memory timing model (SubComponent)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8C170F74-37BE-7B42-A015-2A97AC377F40}"/>
              </a:ext>
            </a:extLst>
          </p:cNvPr>
          <p:cNvSpPr/>
          <p:nvPr/>
        </p:nvSpPr>
        <p:spPr>
          <a:xfrm>
            <a:off x="1401246" y="4619003"/>
            <a:ext cx="1608654" cy="45720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Core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C38019CF-B174-0F4C-9E84-363CFDE802E9}"/>
              </a:ext>
            </a:extLst>
          </p:cNvPr>
          <p:cNvSpPr/>
          <p:nvPr/>
        </p:nvSpPr>
        <p:spPr>
          <a:xfrm>
            <a:off x="5111760" y="4619003"/>
            <a:ext cx="1608654" cy="4572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L1 Cache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A88D8F2B-F4EC-824A-A4A9-C2133307DB04}"/>
              </a:ext>
            </a:extLst>
          </p:cNvPr>
          <p:cNvSpPr/>
          <p:nvPr/>
        </p:nvSpPr>
        <p:spPr>
          <a:xfrm>
            <a:off x="8822273" y="4619003"/>
            <a:ext cx="1608654" cy="45720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MemCtrl</a:t>
            </a:r>
            <a:endParaRPr lang="en-US" dirty="0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1793F42-5D81-7F4E-BCFE-2B4E10409039}"/>
              </a:ext>
            </a:extLst>
          </p:cNvPr>
          <p:cNvCxnSpPr>
            <a:stCxn id="31" idx="3"/>
            <a:endCxn id="32" idx="1"/>
          </p:cNvCxnSpPr>
          <p:nvPr/>
        </p:nvCxnSpPr>
        <p:spPr>
          <a:xfrm>
            <a:off x="3009900" y="4847603"/>
            <a:ext cx="2101860" cy="0"/>
          </a:xfrm>
          <a:prstGeom prst="straightConnector1">
            <a:avLst/>
          </a:prstGeom>
          <a:ln w="28575" cap="flat" cmpd="sng" algn="ctr">
            <a:solidFill>
              <a:schemeClr val="accent5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60DFFE6-789D-4749-8E85-47DA22F9D694}"/>
              </a:ext>
            </a:extLst>
          </p:cNvPr>
          <p:cNvCxnSpPr>
            <a:cxnSpLocks/>
            <a:stCxn id="33" idx="1"/>
            <a:endCxn id="32" idx="3"/>
          </p:cNvCxnSpPr>
          <p:nvPr/>
        </p:nvCxnSpPr>
        <p:spPr>
          <a:xfrm flipH="1">
            <a:off x="6720414" y="4847603"/>
            <a:ext cx="2101859" cy="0"/>
          </a:xfrm>
          <a:prstGeom prst="straightConnector1">
            <a:avLst/>
          </a:prstGeom>
          <a:ln w="28575" cap="flat" cmpd="sng" algn="ctr">
            <a:solidFill>
              <a:schemeClr val="accent5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2411A40E-3128-0747-9D9D-14D81C842080}"/>
              </a:ext>
            </a:extLst>
          </p:cNvPr>
          <p:cNvSpPr txBox="1"/>
          <p:nvPr/>
        </p:nvSpPr>
        <p:spPr>
          <a:xfrm>
            <a:off x="5111760" y="5137527"/>
            <a:ext cx="29289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2KB, 4-way set associative</a:t>
            </a:r>
          </a:p>
          <a:p>
            <a:r>
              <a:rPr lang="en-US" sz="1600" dirty="0"/>
              <a:t>2.4GHz, 2 cycle access</a:t>
            </a:r>
          </a:p>
          <a:p>
            <a:r>
              <a:rPr lang="en-US" sz="1600" dirty="0"/>
              <a:t>64B cache lines</a:t>
            </a:r>
          </a:p>
          <a:p>
            <a:r>
              <a:rPr lang="en-US" sz="1600" dirty="0"/>
              <a:t>LRU replacement</a:t>
            </a:r>
            <a:br>
              <a:rPr lang="en-US" sz="1600" dirty="0"/>
            </a:br>
            <a:r>
              <a:rPr lang="en-US" sz="1600" dirty="0"/>
              <a:t>MESI coherence protocol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0583F23-5F74-2845-90B5-048FA60C510E}"/>
              </a:ext>
            </a:extLst>
          </p:cNvPr>
          <p:cNvSpPr txBox="1"/>
          <p:nvPr/>
        </p:nvSpPr>
        <p:spPr>
          <a:xfrm>
            <a:off x="1401246" y="5137527"/>
            <a:ext cx="363739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2.4GHz, issue 2 accesses/cycle</a:t>
            </a:r>
          </a:p>
          <a:p>
            <a:r>
              <a:rPr lang="en-US" sz="1600" dirty="0"/>
              <a:t>Stream triad generator </a:t>
            </a:r>
          </a:p>
          <a:p>
            <a:pPr marL="285750" indent="-285750">
              <a:buFontTx/>
              <a:buChar char="-"/>
            </a:pPr>
            <a:r>
              <a:rPr lang="en-US" sz="1600" dirty="0"/>
              <a:t>Three 1K element arrays A,B,C</a:t>
            </a:r>
          </a:p>
          <a:p>
            <a:pPr marL="285750" indent="-285750">
              <a:buFontTx/>
              <a:buChar char="-"/>
            </a:pPr>
            <a:r>
              <a:rPr lang="en-US" sz="1600" dirty="0"/>
              <a:t>Compute C[i] = A[i] + 2*B[i]</a:t>
            </a:r>
          </a:p>
          <a:p>
            <a:r>
              <a:rPr lang="en-US" sz="1600" dirty="0">
                <a:sym typeface="Wingdings" pitchFamily="2" charset="2"/>
              </a:rPr>
              <a:t> </a:t>
            </a:r>
            <a:r>
              <a:rPr lang="en-US" sz="1600" dirty="0"/>
              <a:t>2K reads &amp; 1K writes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BA837D6-F334-FD4F-ACE7-819D561900E3}"/>
              </a:ext>
            </a:extLst>
          </p:cNvPr>
          <p:cNvSpPr txBox="1"/>
          <p:nvPr/>
        </p:nvSpPr>
        <p:spPr>
          <a:xfrm>
            <a:off x="8814290" y="5137527"/>
            <a:ext cx="29289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50ns constant access latency</a:t>
            </a:r>
          </a:p>
          <a:p>
            <a:r>
              <a:rPr lang="en-US" sz="1600" dirty="0"/>
              <a:t>1GB capacity</a:t>
            </a:r>
          </a:p>
          <a:p>
            <a:endParaRPr lang="en-US" sz="1600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5693439-2D0C-8541-B135-B812CB36DBAC}"/>
              </a:ext>
            </a:extLst>
          </p:cNvPr>
          <p:cNvSpPr/>
          <p:nvPr/>
        </p:nvSpPr>
        <p:spPr>
          <a:xfrm>
            <a:off x="908042" y="4553159"/>
            <a:ext cx="964162" cy="4572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9D07AA8-3D3F-4440-A0F4-A584B58F3E87}"/>
              </a:ext>
            </a:extLst>
          </p:cNvPr>
          <p:cNvSpPr/>
          <p:nvPr/>
        </p:nvSpPr>
        <p:spPr>
          <a:xfrm>
            <a:off x="10060507" y="4504704"/>
            <a:ext cx="1155711" cy="4572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Mem</a:t>
            </a:r>
          </a:p>
        </p:txBody>
      </p:sp>
    </p:spTree>
    <p:extLst>
      <p:ext uri="{BB962C8B-B14F-4D97-AF65-F5344CB8AC3E}">
        <p14:creationId xmlns:p14="http://schemas.microsoft.com/office/powerpoint/2010/main" val="86632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1879E-DBDC-0E4E-AD03-3AE20739D2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Configuration File: </a:t>
            </a:r>
            <a:r>
              <a:rPr lang="en-US" dirty="0"/>
              <a:t>Global SST parameters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D9572F-13FD-D849-9A42-07E8ECA87F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7D9C310-441A-E441-820B-2E85F62053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Set any global simulation parameters</a:t>
            </a:r>
          </a:p>
          <a:p>
            <a:r>
              <a:rPr lang="en-US" dirty="0"/>
              <a:t> </a:t>
            </a:r>
          </a:p>
          <a:p>
            <a:pPr lvl="1"/>
            <a:r>
              <a:rPr lang="en-US" dirty="0"/>
              <a:t>End simulation at 100ms if it hasn’t ended already</a:t>
            </a:r>
          </a:p>
          <a:p>
            <a:r>
              <a:rPr lang="en-US" dirty="0"/>
              <a:t>Other options</a:t>
            </a:r>
          </a:p>
          <a:p>
            <a:pPr lvl="1"/>
            <a:r>
              <a:rPr lang="en-US" dirty="0"/>
              <a:t>Most are also available as command line arguments to SST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01D80B-2953-0C47-8CAE-40553D3DE1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Georgia Tech Brief (ARIAA)</a:t>
            </a:r>
            <a:endParaRPr lang="en-US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06927D1B-115C-9048-88C9-6CE759F48B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0489822"/>
              </p:ext>
            </p:extLst>
          </p:nvPr>
        </p:nvGraphicFramePr>
        <p:xfrm>
          <a:off x="720648" y="3608552"/>
          <a:ext cx="10295468" cy="2225040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2141085">
                  <a:extLst>
                    <a:ext uri="{9D8B030D-6E8A-4147-A177-3AD203B41FA5}">
                      <a16:colId xmlns:a16="http://schemas.microsoft.com/office/drawing/2014/main" val="3223800950"/>
                    </a:ext>
                  </a:extLst>
                </a:gridCol>
                <a:gridCol w="8154383">
                  <a:extLst>
                    <a:ext uri="{9D8B030D-6E8A-4147-A177-3AD203B41FA5}">
                      <a16:colId xmlns:a16="http://schemas.microsoft.com/office/drawing/2014/main" val="4243299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Definition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64069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debug-file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File to print debug output to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59945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heartbeat-period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If set, SST will print a heartbeat message at the specified period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05189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timebase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Units of simulation. Default is picoseconds which enables 2/3 of a year.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6875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partitioner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Partitioner</a:t>
                      </a:r>
                      <a:r>
                        <a:rPr lang="en-US" dirty="0"/>
                        <a:t> to use for parallel execution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87015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output-partition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File to print partition to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2510349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DB91FDF3-783A-EE4D-907F-DD5EC56809DD}"/>
              </a:ext>
            </a:extLst>
          </p:cNvPr>
          <p:cNvSpPr txBox="1"/>
          <p:nvPr/>
        </p:nvSpPr>
        <p:spPr>
          <a:xfrm>
            <a:off x="9065834" y="1914305"/>
            <a:ext cx="24055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SST Python API</a:t>
            </a:r>
          </a:p>
          <a:p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User-defined string</a:t>
            </a:r>
          </a:p>
          <a:p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SST argument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FCD35E-FF54-AB46-92C6-74180DD0D1F2}"/>
              </a:ext>
            </a:extLst>
          </p:cNvPr>
          <p:cNvSpPr txBox="1"/>
          <p:nvPr/>
        </p:nvSpPr>
        <p:spPr>
          <a:xfrm>
            <a:off x="881785" y="1449484"/>
            <a:ext cx="7661072" cy="461665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chemeClr val="accent6"/>
                </a:solidFill>
                <a:latin typeface="Consolas"/>
                <a:cs typeface="Consolas"/>
              </a:rPr>
              <a:t>sst.setProgramOption</a:t>
            </a:r>
            <a:r>
              <a:rPr lang="en-US" sz="2400" dirty="0">
                <a:latin typeface="Consolas"/>
                <a:cs typeface="Consolas"/>
              </a:rPr>
              <a:t>(“</a:t>
            </a:r>
            <a:r>
              <a:rPr lang="en-US" sz="2400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stopAtCycle</a:t>
            </a:r>
            <a:r>
              <a:rPr lang="en-US" sz="2400" dirty="0">
                <a:latin typeface="Consolas"/>
                <a:cs typeface="Consolas"/>
              </a:rPr>
              <a:t>”, “</a:t>
            </a:r>
            <a:r>
              <a:rPr lang="en-US" sz="2400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100ms</a:t>
            </a:r>
            <a:r>
              <a:rPr lang="en-US" sz="2400" dirty="0">
                <a:latin typeface="Consolas"/>
                <a:cs typeface="Consolas"/>
              </a:rPr>
              <a:t>”)</a:t>
            </a:r>
          </a:p>
        </p:txBody>
      </p:sp>
    </p:spTree>
    <p:extLst>
      <p:ext uri="{BB962C8B-B14F-4D97-AF65-F5344CB8AC3E}">
        <p14:creationId xmlns:p14="http://schemas.microsoft.com/office/powerpoint/2010/main" val="2944422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21BDB1-B0DD-1444-B0AE-AFBDEA39A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accent2"/>
                </a:solidFill>
              </a:rPr>
              <a:t>Configuration File: </a:t>
            </a:r>
            <a:r>
              <a:rPr lang="en-US"/>
              <a:t>Declare components and links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B77D9F-68D3-5A46-931F-19D835920C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E5AEA4E-7951-154E-BBA4-50BE44B3FC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648" y="1014984"/>
            <a:ext cx="11018520" cy="5084064"/>
          </a:xfrm>
        </p:spPr>
        <p:txBody>
          <a:bodyPr/>
          <a:lstStyle/>
          <a:p>
            <a:r>
              <a:rPr lang="en-US" b="1" dirty="0">
                <a:solidFill>
                  <a:schemeClr val="accent6"/>
                </a:solidFill>
              </a:rPr>
              <a:t>Components: </a:t>
            </a:r>
            <a:r>
              <a:rPr lang="en-US" dirty="0" err="1">
                <a:latin typeface="Consolas"/>
                <a:cs typeface="Consolas"/>
              </a:rPr>
              <a:t>sst.Component</a:t>
            </a:r>
            <a:r>
              <a:rPr lang="en-US" dirty="0">
                <a:latin typeface="Consolas"/>
                <a:cs typeface="Consolas"/>
              </a:rPr>
              <a:t>(“name”, “type”)</a:t>
            </a:r>
          </a:p>
          <a:p>
            <a:endParaRPr lang="en-US" dirty="0">
              <a:latin typeface="Consolas"/>
              <a:cs typeface="Consolas"/>
            </a:endParaRPr>
          </a:p>
          <a:p>
            <a:endParaRPr lang="en-US" dirty="0">
              <a:latin typeface="Consolas"/>
              <a:cs typeface="Consolas"/>
            </a:endParaRPr>
          </a:p>
          <a:p>
            <a:pPr marL="0" indent="0">
              <a:buNone/>
            </a:pPr>
            <a:br>
              <a:rPr lang="en-US" b="1" dirty="0">
                <a:solidFill>
                  <a:schemeClr val="accent2"/>
                </a:solidFill>
                <a:cs typeface="Consolas"/>
              </a:rPr>
            </a:br>
            <a:endParaRPr lang="en-US" b="1" dirty="0">
              <a:solidFill>
                <a:schemeClr val="accent2"/>
              </a:solidFill>
              <a:cs typeface="Consolas"/>
            </a:endParaRPr>
          </a:p>
          <a:p>
            <a:r>
              <a:rPr lang="en-US" b="1" dirty="0">
                <a:solidFill>
                  <a:schemeClr val="accent6"/>
                </a:solidFill>
                <a:cs typeface="Consolas"/>
              </a:rPr>
              <a:t>Links: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sst.Link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(“name”)</a:t>
            </a:r>
          </a:p>
          <a:p>
            <a:endParaRPr lang="en-US" dirty="0"/>
          </a:p>
          <a:p>
            <a:endParaRPr lang="en-US" b="1" dirty="0">
              <a:solidFill>
                <a:schemeClr val="accent6"/>
              </a:solidFill>
              <a:cs typeface="Consolas"/>
            </a:endParaRPr>
          </a:p>
          <a:p>
            <a:pPr lvl="1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F3907B-173D-AA47-A8C2-3981202F92A7}"/>
              </a:ext>
            </a:extLst>
          </p:cNvPr>
          <p:cNvSpPr txBox="1"/>
          <p:nvPr/>
        </p:nvSpPr>
        <p:spPr>
          <a:xfrm>
            <a:off x="920691" y="1461531"/>
            <a:ext cx="8930650" cy="1015663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000" dirty="0">
                <a:latin typeface="Consolas"/>
                <a:cs typeface="Consolas"/>
              </a:rPr>
              <a:t>core = </a:t>
            </a:r>
            <a:r>
              <a:rPr lang="en-US" sz="2000" dirty="0">
                <a:solidFill>
                  <a:schemeClr val="accent6"/>
                </a:solidFill>
                <a:latin typeface="Consolas"/>
                <a:cs typeface="Consolas"/>
              </a:rPr>
              <a:t>sst.Component</a:t>
            </a:r>
            <a:r>
              <a:rPr lang="en-US" sz="2000" dirty="0">
                <a:latin typeface="Consolas"/>
                <a:cs typeface="Consolas"/>
              </a:rPr>
              <a:t>(“</a:t>
            </a:r>
            <a:r>
              <a:rPr lang="en-US" sz="2000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core</a:t>
            </a:r>
            <a:r>
              <a:rPr lang="en-US" sz="2000" dirty="0">
                <a:latin typeface="Consolas"/>
                <a:cs typeface="Consolas"/>
              </a:rPr>
              <a:t>”, “</a:t>
            </a:r>
            <a:r>
              <a:rPr lang="en-US" sz="2000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miranda.BaseCPU</a:t>
            </a:r>
            <a:r>
              <a:rPr lang="en-US" sz="2000" dirty="0">
                <a:latin typeface="Consolas"/>
                <a:cs typeface="Consolas"/>
              </a:rPr>
              <a:t>”)</a:t>
            </a:r>
          </a:p>
          <a:p>
            <a:r>
              <a:rPr lang="en-US" sz="2000" dirty="0">
                <a:latin typeface="Consolas"/>
                <a:cs typeface="Consolas"/>
              </a:rPr>
              <a:t>cache = </a:t>
            </a:r>
            <a:r>
              <a:rPr lang="en-US" sz="2000" dirty="0">
                <a:solidFill>
                  <a:schemeClr val="accent6"/>
                </a:solidFill>
                <a:latin typeface="Consolas"/>
                <a:cs typeface="Consolas"/>
              </a:rPr>
              <a:t>sst.Component</a:t>
            </a:r>
            <a:r>
              <a:rPr lang="en-US" sz="2000" dirty="0">
                <a:latin typeface="Consolas"/>
                <a:cs typeface="Consolas"/>
              </a:rPr>
              <a:t>(“</a:t>
            </a:r>
            <a:r>
              <a:rPr lang="en-US" sz="2000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L1</a:t>
            </a:r>
            <a:r>
              <a:rPr lang="en-US" sz="2000" dirty="0">
                <a:latin typeface="Consolas"/>
                <a:cs typeface="Consolas"/>
              </a:rPr>
              <a:t>”, “</a:t>
            </a:r>
            <a:r>
              <a:rPr lang="en-US" sz="2000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memHierarchy.Cache</a:t>
            </a:r>
            <a:r>
              <a:rPr lang="en-US" sz="2000" dirty="0">
                <a:latin typeface="Consolas"/>
                <a:cs typeface="Consolas"/>
              </a:rPr>
              <a:t>”)</a:t>
            </a:r>
          </a:p>
          <a:p>
            <a:r>
              <a:rPr lang="en-US" sz="2000" dirty="0" err="1">
                <a:latin typeface="Consolas"/>
                <a:cs typeface="Consolas"/>
              </a:rPr>
              <a:t>mctrl</a:t>
            </a:r>
            <a:r>
              <a:rPr lang="en-US" sz="2000" dirty="0">
                <a:latin typeface="Consolas"/>
                <a:cs typeface="Consolas"/>
              </a:rPr>
              <a:t> = </a:t>
            </a:r>
            <a:r>
              <a:rPr lang="en-US" sz="2000" dirty="0">
                <a:solidFill>
                  <a:schemeClr val="accent6"/>
                </a:solidFill>
                <a:latin typeface="Consolas"/>
                <a:cs typeface="Consolas"/>
              </a:rPr>
              <a:t>sst.Component</a:t>
            </a:r>
            <a:r>
              <a:rPr lang="en-US" sz="2000" dirty="0">
                <a:latin typeface="Consolas"/>
                <a:cs typeface="Consolas"/>
              </a:rPr>
              <a:t>(“</a:t>
            </a:r>
            <a:r>
              <a:rPr lang="en-US" sz="20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memctrl</a:t>
            </a:r>
            <a:r>
              <a:rPr lang="en-US" sz="2000" dirty="0">
                <a:latin typeface="Consolas"/>
                <a:cs typeface="Consolas"/>
              </a:rPr>
              <a:t>”, “</a:t>
            </a:r>
            <a:r>
              <a:rPr lang="en-US" sz="2000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memHierarchy.MemController</a:t>
            </a:r>
            <a:r>
              <a:rPr lang="en-US" sz="2000" dirty="0">
                <a:latin typeface="Consolas"/>
                <a:cs typeface="Consolas"/>
              </a:rPr>
              <a:t>”)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043552-825C-BB48-ADD0-2683147056A1}"/>
              </a:ext>
            </a:extLst>
          </p:cNvPr>
          <p:cNvSpPr txBox="1"/>
          <p:nvPr/>
        </p:nvSpPr>
        <p:spPr>
          <a:xfrm>
            <a:off x="913633" y="3831551"/>
            <a:ext cx="5121915" cy="707886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000" dirty="0">
                <a:latin typeface="Consolas"/>
                <a:cs typeface="Consolas"/>
              </a:rPr>
              <a:t>link0 = </a:t>
            </a:r>
            <a:r>
              <a:rPr lang="en-US" sz="2000" dirty="0" err="1">
                <a:solidFill>
                  <a:schemeClr val="accent6"/>
                </a:solidFill>
                <a:latin typeface="Consolas"/>
                <a:cs typeface="Consolas"/>
              </a:rPr>
              <a:t>sst.Link</a:t>
            </a:r>
            <a:r>
              <a:rPr lang="en-US" sz="2000" dirty="0">
                <a:latin typeface="Consolas"/>
                <a:cs typeface="Consolas"/>
              </a:rPr>
              <a:t>(“</a:t>
            </a:r>
            <a:r>
              <a:rPr lang="en-US" sz="20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core_to_cache</a:t>
            </a:r>
            <a:r>
              <a:rPr lang="en-US" sz="2000" dirty="0">
                <a:latin typeface="Consolas"/>
                <a:cs typeface="Consolas"/>
              </a:rPr>
              <a:t>”)</a:t>
            </a:r>
          </a:p>
          <a:p>
            <a:r>
              <a:rPr lang="en-US" sz="2000" dirty="0">
                <a:latin typeface="Consolas"/>
                <a:cs typeface="Consolas"/>
              </a:rPr>
              <a:t>link1 = </a:t>
            </a:r>
            <a:r>
              <a:rPr lang="en-US" sz="2000" dirty="0" err="1">
                <a:solidFill>
                  <a:schemeClr val="accent6"/>
                </a:solidFill>
                <a:latin typeface="Consolas"/>
                <a:cs typeface="Consolas"/>
              </a:rPr>
              <a:t>sst.Link</a:t>
            </a:r>
            <a:r>
              <a:rPr lang="en-US" sz="2000" dirty="0">
                <a:latin typeface="Consolas"/>
                <a:cs typeface="Consolas"/>
              </a:rPr>
              <a:t>(”</a:t>
            </a:r>
            <a:r>
              <a:rPr lang="en-US" sz="20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cache_to_memory</a:t>
            </a:r>
            <a:r>
              <a:rPr lang="en-US" sz="2000" dirty="0">
                <a:latin typeface="Consolas"/>
                <a:cs typeface="Consolas"/>
              </a:rPr>
              <a:t>”)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4541492-B441-9E42-8653-0CD0951A3289}"/>
              </a:ext>
            </a:extLst>
          </p:cNvPr>
          <p:cNvSpPr/>
          <p:nvPr/>
        </p:nvSpPr>
        <p:spPr>
          <a:xfrm>
            <a:off x="3909367" y="2684171"/>
            <a:ext cx="2150533" cy="37253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Component name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D73CFA8-DE8C-D146-8AC5-E4476124445D}"/>
              </a:ext>
            </a:extLst>
          </p:cNvPr>
          <p:cNvCxnSpPr>
            <a:cxnSpLocks/>
            <a:stCxn id="9" idx="0"/>
          </p:cNvCxnSpPr>
          <p:nvPr/>
        </p:nvCxnSpPr>
        <p:spPr>
          <a:xfrm flipH="1" flipV="1">
            <a:off x="4848726" y="2367870"/>
            <a:ext cx="135908" cy="31630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A102071C-343F-494A-8FCC-81232A806AA2}"/>
              </a:ext>
            </a:extLst>
          </p:cNvPr>
          <p:cNvSpPr/>
          <p:nvPr/>
        </p:nvSpPr>
        <p:spPr>
          <a:xfrm>
            <a:off x="6376395" y="2681199"/>
            <a:ext cx="3190931" cy="34840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Component </a:t>
            </a:r>
            <a:r>
              <a:rPr lang="en-US" dirty="0" err="1"/>
              <a:t>library.type</a:t>
            </a:r>
            <a:endParaRPr lang="en-US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08E5D6D-F89B-CD42-A5AF-3197EDE4AAA3}"/>
              </a:ext>
            </a:extLst>
          </p:cNvPr>
          <p:cNvCxnSpPr>
            <a:cxnSpLocks/>
          </p:cNvCxnSpPr>
          <p:nvPr/>
        </p:nvCxnSpPr>
        <p:spPr>
          <a:xfrm flipV="1">
            <a:off x="7388590" y="2431274"/>
            <a:ext cx="227399" cy="2499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757BF40-9E9B-F54F-8C5B-9EEF9E642B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Georgia Tech Brief (ARIAA)</a:t>
            </a:r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41002A7-CDDF-3543-8C38-2F8FFC3ED6F3}"/>
              </a:ext>
            </a:extLst>
          </p:cNvPr>
          <p:cNvGrpSpPr/>
          <p:nvPr/>
        </p:nvGrpSpPr>
        <p:grpSpPr>
          <a:xfrm>
            <a:off x="10512977" y="2438448"/>
            <a:ext cx="1337734" cy="2198091"/>
            <a:chOff x="1303866" y="4233334"/>
            <a:chExt cx="1337734" cy="2198091"/>
          </a:xfrm>
        </p:grpSpPr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17EC9168-DA27-C340-88DF-1F6C82A3DED9}"/>
                </a:ext>
              </a:extLst>
            </p:cNvPr>
            <p:cNvSpPr/>
            <p:nvPr/>
          </p:nvSpPr>
          <p:spPr>
            <a:xfrm>
              <a:off x="1303867" y="4233334"/>
              <a:ext cx="1337733" cy="575733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Core</a:t>
              </a:r>
            </a:p>
          </p:txBody>
        </p:sp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F42CC144-F433-6D44-AA05-E2EAF25EC322}"/>
                </a:ext>
              </a:extLst>
            </p:cNvPr>
            <p:cNvSpPr/>
            <p:nvPr/>
          </p:nvSpPr>
          <p:spPr>
            <a:xfrm>
              <a:off x="1303866" y="5044513"/>
              <a:ext cx="1337733" cy="575733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Cache</a:t>
              </a:r>
            </a:p>
          </p:txBody>
        </p:sp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6DC2329E-C86F-DA4E-83E4-7A867FCE6D93}"/>
                </a:ext>
              </a:extLst>
            </p:cNvPr>
            <p:cNvSpPr/>
            <p:nvPr/>
          </p:nvSpPr>
          <p:spPr>
            <a:xfrm>
              <a:off x="1303866" y="5855692"/>
              <a:ext cx="1337733" cy="575733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MemCtrl</a:t>
              </a:r>
              <a:endParaRPr lang="en-US" dirty="0"/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F369D0F-8DCC-8040-A555-FC28E12F59F6}"/>
                </a:ext>
              </a:extLst>
            </p:cNvPr>
            <p:cNvCxnSpPr>
              <a:stCxn id="18" idx="2"/>
              <a:endCxn id="19" idx="0"/>
            </p:cNvCxnSpPr>
            <p:nvPr/>
          </p:nvCxnSpPr>
          <p:spPr>
            <a:xfrm flipH="1">
              <a:off x="1972733" y="4809067"/>
              <a:ext cx="1" cy="235446"/>
            </a:xfrm>
            <a:prstGeom prst="line">
              <a:avLst/>
            </a:prstGeom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15B7AEC-8054-3E41-A70F-F5AC2BACFD95}"/>
                </a:ext>
              </a:extLst>
            </p:cNvPr>
            <p:cNvCxnSpPr>
              <a:cxnSpLocks/>
              <a:stCxn id="19" idx="2"/>
              <a:endCxn id="20" idx="0"/>
            </p:cNvCxnSpPr>
            <p:nvPr/>
          </p:nvCxnSpPr>
          <p:spPr>
            <a:xfrm>
              <a:off x="1972733" y="5620246"/>
              <a:ext cx="0" cy="235446"/>
            </a:xfrm>
            <a:prstGeom prst="line">
              <a:avLst/>
            </a:prstGeom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200E5AD5-3482-A547-BB43-4928A37EBCA5}"/>
              </a:ext>
            </a:extLst>
          </p:cNvPr>
          <p:cNvSpPr/>
          <p:nvPr/>
        </p:nvSpPr>
        <p:spPr>
          <a:xfrm>
            <a:off x="3474590" y="4785407"/>
            <a:ext cx="2150533" cy="37253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Link name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FADAE46-5245-344D-B50D-9E204187418D}"/>
              </a:ext>
            </a:extLst>
          </p:cNvPr>
          <p:cNvCxnSpPr>
            <a:cxnSpLocks/>
          </p:cNvCxnSpPr>
          <p:nvPr/>
        </p:nvCxnSpPr>
        <p:spPr>
          <a:xfrm flipH="1" flipV="1">
            <a:off x="4425058" y="4504703"/>
            <a:ext cx="124798" cy="28070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E823F805-58EF-954F-951E-2A002AEF5233}"/>
              </a:ext>
            </a:extLst>
          </p:cNvPr>
          <p:cNvSpPr txBox="1"/>
          <p:nvPr/>
        </p:nvSpPr>
        <p:spPr>
          <a:xfrm>
            <a:off x="8049067" y="4251576"/>
            <a:ext cx="24055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SST Python API</a:t>
            </a:r>
          </a:p>
          <a:p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User-defined string</a:t>
            </a:r>
          </a:p>
          <a:p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SST argument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E113E95-2335-4345-B459-9F73BB412E08}"/>
              </a:ext>
            </a:extLst>
          </p:cNvPr>
          <p:cNvSpPr/>
          <p:nvPr/>
        </p:nvSpPr>
        <p:spPr>
          <a:xfrm>
            <a:off x="10139324" y="2176080"/>
            <a:ext cx="905586" cy="4572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553084F-42B5-2847-B0E6-6C17A02C94DC}"/>
              </a:ext>
            </a:extLst>
          </p:cNvPr>
          <p:cNvSpPr/>
          <p:nvPr/>
        </p:nvSpPr>
        <p:spPr>
          <a:xfrm>
            <a:off x="10686569" y="4484641"/>
            <a:ext cx="990547" cy="4572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Mem</a:t>
            </a:r>
          </a:p>
        </p:txBody>
      </p:sp>
    </p:spTree>
    <p:extLst>
      <p:ext uri="{BB962C8B-B14F-4D97-AF65-F5344CB8AC3E}">
        <p14:creationId xmlns:p14="http://schemas.microsoft.com/office/powerpoint/2010/main" val="1661608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6" grpId="0" animBg="1"/>
      <p:bldP spid="25" grpId="0" animBg="1"/>
      <p:bldP spid="2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21BDB1-B0DD-1444-B0AE-AFBDEA39A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accent2"/>
                </a:solidFill>
              </a:rPr>
              <a:t>Configuration File: </a:t>
            </a:r>
            <a:r>
              <a:rPr lang="en-US"/>
              <a:t>Configure the components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B77D9F-68D3-5A46-931F-19D835920C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E5AEA4E-7951-154E-BBA4-50BE44B3FC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6"/>
                </a:solidFill>
              </a:rPr>
              <a:t>Parameters: </a:t>
            </a:r>
            <a:r>
              <a:rPr lang="en-US" dirty="0" err="1">
                <a:latin typeface="Consolas"/>
                <a:cs typeface="Consolas"/>
              </a:rPr>
              <a:t>addParams</a:t>
            </a:r>
            <a:r>
              <a:rPr lang="en-US" dirty="0">
                <a:latin typeface="Consolas"/>
                <a:cs typeface="Consolas"/>
              </a:rPr>
              <a:t>({ “parameter” : “value”, … })</a:t>
            </a:r>
          </a:p>
          <a:p>
            <a:endParaRPr lang="en-US" dirty="0">
              <a:latin typeface="Consolas"/>
              <a:cs typeface="Consolas"/>
            </a:endParaRPr>
          </a:p>
          <a:p>
            <a:pPr marL="0" indent="0">
              <a:buNone/>
            </a:pPr>
            <a:endParaRPr lang="en-US" dirty="0"/>
          </a:p>
          <a:p>
            <a:r>
              <a:rPr lang="en-US" b="1" dirty="0" err="1">
                <a:solidFill>
                  <a:schemeClr val="accent6"/>
                </a:solidFill>
              </a:rPr>
              <a:t>SubComponents</a:t>
            </a:r>
            <a:r>
              <a:rPr lang="en-US" b="1" dirty="0">
                <a:solidFill>
                  <a:schemeClr val="accent6"/>
                </a:solidFill>
              </a:rPr>
              <a:t>: </a:t>
            </a:r>
            <a:r>
              <a:rPr lang="en-US" dirty="0" err="1"/>
              <a:t>setSubComponent</a:t>
            </a:r>
            <a:r>
              <a:rPr lang="en-US" dirty="0"/>
              <a:t>(“</a:t>
            </a:r>
            <a:r>
              <a:rPr lang="en-US" dirty="0" err="1"/>
              <a:t>slotname</a:t>
            </a:r>
            <a:r>
              <a:rPr lang="en-US" dirty="0"/>
              <a:t>”, “type”)</a:t>
            </a:r>
          </a:p>
          <a:p>
            <a:pPr lvl="1"/>
            <a:r>
              <a:rPr lang="en-US" dirty="0"/>
              <a:t>Recall: SubComponent is a </a:t>
            </a:r>
            <a:r>
              <a:rPr lang="en-US" i="1" dirty="0"/>
              <a:t>swappable piece of functionality</a:t>
            </a:r>
          </a:p>
          <a:p>
            <a:endParaRPr lang="en-US" b="1" dirty="0">
              <a:solidFill>
                <a:schemeClr val="accent6"/>
              </a:solidFill>
              <a:cs typeface="Consolas"/>
            </a:endParaRPr>
          </a:p>
          <a:p>
            <a:pPr lvl="1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043552-825C-BB48-ADD0-2683147056A1}"/>
              </a:ext>
            </a:extLst>
          </p:cNvPr>
          <p:cNvSpPr txBox="1"/>
          <p:nvPr/>
        </p:nvSpPr>
        <p:spPr>
          <a:xfrm>
            <a:off x="879767" y="1604312"/>
            <a:ext cx="5545108" cy="400110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000" dirty="0" err="1">
                <a:latin typeface="Consolas"/>
                <a:cs typeface="Consolas"/>
              </a:rPr>
              <a:t>core.</a:t>
            </a:r>
            <a:r>
              <a:rPr lang="en-US" sz="2000" dirty="0" err="1">
                <a:solidFill>
                  <a:schemeClr val="accent6"/>
                </a:solidFill>
                <a:latin typeface="Consolas"/>
                <a:cs typeface="Consolas"/>
              </a:rPr>
              <a:t>addParams</a:t>
            </a:r>
            <a:r>
              <a:rPr lang="en-US" sz="2000" dirty="0">
                <a:latin typeface="Consolas"/>
                <a:cs typeface="Consolas"/>
              </a:rPr>
              <a:t>({ “</a:t>
            </a:r>
            <a:r>
              <a:rPr lang="en-US" sz="2000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clock</a:t>
            </a:r>
            <a:r>
              <a:rPr lang="en-US" sz="2000" dirty="0">
                <a:latin typeface="Consolas"/>
                <a:cs typeface="Consolas"/>
              </a:rPr>
              <a:t>” : “</a:t>
            </a:r>
            <a:r>
              <a:rPr lang="en-US" sz="2000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2.4GHz</a:t>
            </a:r>
            <a:r>
              <a:rPr lang="en-US" sz="2000" dirty="0">
                <a:latin typeface="Consolas"/>
                <a:cs typeface="Consolas"/>
              </a:rPr>
              <a:t>” })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757BF40-9E9B-F54F-8C5B-9EEF9E642B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Georgia Tech Brief (ARIAA)</a:t>
            </a:r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41002A7-CDDF-3543-8C38-2F8FFC3ED6F3}"/>
              </a:ext>
            </a:extLst>
          </p:cNvPr>
          <p:cNvGrpSpPr/>
          <p:nvPr/>
        </p:nvGrpSpPr>
        <p:grpSpPr>
          <a:xfrm>
            <a:off x="10512977" y="2438448"/>
            <a:ext cx="1337734" cy="2198091"/>
            <a:chOff x="1303866" y="4233334"/>
            <a:chExt cx="1337734" cy="2198091"/>
          </a:xfrm>
        </p:grpSpPr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17EC9168-DA27-C340-88DF-1F6C82A3DED9}"/>
                </a:ext>
              </a:extLst>
            </p:cNvPr>
            <p:cNvSpPr/>
            <p:nvPr/>
          </p:nvSpPr>
          <p:spPr>
            <a:xfrm>
              <a:off x="1303867" y="4233334"/>
              <a:ext cx="1337733" cy="575733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Core</a:t>
              </a:r>
            </a:p>
          </p:txBody>
        </p:sp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F42CC144-F433-6D44-AA05-E2EAF25EC322}"/>
                </a:ext>
              </a:extLst>
            </p:cNvPr>
            <p:cNvSpPr/>
            <p:nvPr/>
          </p:nvSpPr>
          <p:spPr>
            <a:xfrm>
              <a:off x="1303866" y="5044513"/>
              <a:ext cx="1337733" cy="575733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Cache</a:t>
              </a:r>
            </a:p>
          </p:txBody>
        </p:sp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6DC2329E-C86F-DA4E-83E4-7A867FCE6D93}"/>
                </a:ext>
              </a:extLst>
            </p:cNvPr>
            <p:cNvSpPr/>
            <p:nvPr/>
          </p:nvSpPr>
          <p:spPr>
            <a:xfrm>
              <a:off x="1303866" y="5855692"/>
              <a:ext cx="1337733" cy="575733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MemCtrl</a:t>
              </a:r>
              <a:endParaRPr lang="en-US" dirty="0"/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F369D0F-8DCC-8040-A555-FC28E12F59F6}"/>
                </a:ext>
              </a:extLst>
            </p:cNvPr>
            <p:cNvCxnSpPr>
              <a:stCxn id="18" idx="2"/>
              <a:endCxn id="19" idx="0"/>
            </p:cNvCxnSpPr>
            <p:nvPr/>
          </p:nvCxnSpPr>
          <p:spPr>
            <a:xfrm flipH="1">
              <a:off x="1972733" y="4809067"/>
              <a:ext cx="1" cy="235446"/>
            </a:xfrm>
            <a:prstGeom prst="line">
              <a:avLst/>
            </a:prstGeom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15B7AEC-8054-3E41-A70F-F5AC2BACFD95}"/>
                </a:ext>
              </a:extLst>
            </p:cNvPr>
            <p:cNvCxnSpPr>
              <a:cxnSpLocks/>
              <a:stCxn id="19" idx="2"/>
              <a:endCxn id="20" idx="0"/>
            </p:cNvCxnSpPr>
            <p:nvPr/>
          </p:nvCxnSpPr>
          <p:spPr>
            <a:xfrm>
              <a:off x="1972733" y="5620246"/>
              <a:ext cx="0" cy="235446"/>
            </a:xfrm>
            <a:prstGeom prst="line">
              <a:avLst/>
            </a:prstGeom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F9AED7BA-BA50-8B40-997E-4759274E351F}"/>
              </a:ext>
            </a:extLst>
          </p:cNvPr>
          <p:cNvSpPr txBox="1"/>
          <p:nvPr/>
        </p:nvSpPr>
        <p:spPr>
          <a:xfrm>
            <a:off x="202447" y="3425250"/>
            <a:ext cx="10200228" cy="707886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000" dirty="0">
                <a:latin typeface="Consolas"/>
                <a:cs typeface="Consolas"/>
              </a:rPr>
              <a:t>gen = </a:t>
            </a:r>
            <a:r>
              <a:rPr lang="en-US" sz="2000" dirty="0" err="1">
                <a:latin typeface="Consolas"/>
                <a:cs typeface="Consolas"/>
              </a:rPr>
              <a:t>core.</a:t>
            </a:r>
            <a:r>
              <a:rPr lang="en-US" sz="2000" dirty="0" err="1">
                <a:solidFill>
                  <a:schemeClr val="accent6"/>
                </a:solidFill>
                <a:latin typeface="Consolas"/>
                <a:cs typeface="Consolas"/>
              </a:rPr>
              <a:t>setSubComponent</a:t>
            </a:r>
            <a:r>
              <a:rPr lang="en-US" sz="2000" dirty="0">
                <a:latin typeface="Consolas"/>
                <a:cs typeface="Consolas"/>
              </a:rPr>
              <a:t>(“</a:t>
            </a:r>
            <a:r>
              <a:rPr lang="en-US" sz="2000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generator</a:t>
            </a:r>
            <a:r>
              <a:rPr lang="en-US" sz="2000" dirty="0">
                <a:latin typeface="Consolas"/>
                <a:cs typeface="Consolas"/>
              </a:rPr>
              <a:t>”, “</a:t>
            </a:r>
            <a:r>
              <a:rPr lang="en-US" sz="2000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miranda.STREAMBenchGenerator</a:t>
            </a:r>
            <a:r>
              <a:rPr lang="en-US" sz="2000" dirty="0">
                <a:latin typeface="Consolas"/>
                <a:cs typeface="Consolas"/>
              </a:rPr>
              <a:t>”)</a:t>
            </a:r>
          </a:p>
          <a:p>
            <a:r>
              <a:rPr lang="en-US" sz="2000" dirty="0">
                <a:latin typeface="Consolas"/>
                <a:cs typeface="Consolas"/>
              </a:rPr>
              <a:t>memory = </a:t>
            </a:r>
            <a:r>
              <a:rPr lang="en-US" sz="2000" dirty="0" err="1">
                <a:latin typeface="Consolas"/>
                <a:cs typeface="Consolas"/>
              </a:rPr>
              <a:t>mctrl.</a:t>
            </a:r>
            <a:r>
              <a:rPr lang="en-US" sz="2000" dirty="0" err="1">
                <a:solidFill>
                  <a:schemeClr val="accent6"/>
                </a:solidFill>
                <a:latin typeface="Consolas"/>
                <a:cs typeface="Consolas"/>
              </a:rPr>
              <a:t>setSubComponent</a:t>
            </a:r>
            <a:r>
              <a:rPr lang="en-US" sz="2000" dirty="0">
                <a:latin typeface="Consolas"/>
                <a:cs typeface="Consolas"/>
              </a:rPr>
              <a:t>(“</a:t>
            </a:r>
            <a:r>
              <a:rPr lang="en-US" sz="2000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backend</a:t>
            </a:r>
            <a:r>
              <a:rPr lang="en-US" sz="2000" dirty="0">
                <a:latin typeface="Consolas"/>
                <a:cs typeface="Consolas"/>
              </a:rPr>
              <a:t>”, “</a:t>
            </a:r>
            <a:r>
              <a:rPr lang="en-US" sz="2000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memHierarchy.simpleMem</a:t>
            </a:r>
            <a:r>
              <a:rPr lang="en-US" sz="2000" dirty="0">
                <a:latin typeface="Consolas"/>
                <a:cs typeface="Consolas"/>
              </a:rPr>
              <a:t>”)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D56E46F-66F2-B144-A071-E525DB0FD17D}"/>
              </a:ext>
            </a:extLst>
          </p:cNvPr>
          <p:cNvSpPr txBox="1"/>
          <p:nvPr/>
        </p:nvSpPr>
        <p:spPr>
          <a:xfrm>
            <a:off x="8049067" y="4650969"/>
            <a:ext cx="24055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SST Python API</a:t>
            </a:r>
          </a:p>
          <a:p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User-defined string</a:t>
            </a:r>
          </a:p>
          <a:p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SST argument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DB1636-CBC4-6943-9540-2DBA16A5D82F}"/>
              </a:ext>
            </a:extLst>
          </p:cNvPr>
          <p:cNvSpPr txBox="1"/>
          <p:nvPr/>
        </p:nvSpPr>
        <p:spPr>
          <a:xfrm>
            <a:off x="913633" y="4415191"/>
            <a:ext cx="67571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solidFill>
                  <a:srgbClr val="000080"/>
                </a:solidFill>
              </a:rPr>
              <a:t>How do I know what the options are? </a:t>
            </a:r>
            <a:br>
              <a:rPr lang="en-US" sz="2400" i="1" dirty="0">
                <a:solidFill>
                  <a:srgbClr val="000080"/>
                </a:solidFill>
              </a:rPr>
            </a:br>
            <a:r>
              <a:rPr lang="en-US" sz="2400" i="1" dirty="0">
                <a:solidFill>
                  <a:srgbClr val="000080"/>
                </a:solidFill>
              </a:rPr>
              <a:t>Or even what elements I can pick from?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0496" y="4421767"/>
            <a:ext cx="959602" cy="1816998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DE4ADE32-94C6-7C4D-83FD-8FBACAB2A138}"/>
              </a:ext>
            </a:extLst>
          </p:cNvPr>
          <p:cNvSpPr/>
          <p:nvPr/>
        </p:nvSpPr>
        <p:spPr>
          <a:xfrm>
            <a:off x="10139324" y="2176080"/>
            <a:ext cx="905586" cy="4572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D3FFCD9-225F-A54C-8F98-05658C0241E7}"/>
              </a:ext>
            </a:extLst>
          </p:cNvPr>
          <p:cNvSpPr/>
          <p:nvPr/>
        </p:nvSpPr>
        <p:spPr>
          <a:xfrm>
            <a:off x="10686569" y="4484641"/>
            <a:ext cx="990547" cy="4572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Mem</a:t>
            </a:r>
          </a:p>
        </p:txBody>
      </p:sp>
    </p:spTree>
    <p:extLst>
      <p:ext uri="{BB962C8B-B14F-4D97-AF65-F5344CB8AC3E}">
        <p14:creationId xmlns:p14="http://schemas.microsoft.com/office/powerpoint/2010/main" val="1616536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2" grpId="0" animBg="1"/>
      <p:bldP spid="23" grpId="0"/>
      <p:bldP spid="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2"/>
                </a:solidFill>
              </a:rPr>
              <a:t>SSTInfo</a:t>
            </a:r>
            <a:r>
              <a:rPr lang="en-US" dirty="0">
                <a:solidFill>
                  <a:schemeClr val="accent2"/>
                </a:solidFill>
              </a:rPr>
              <a:t>: </a:t>
            </a:r>
            <a:r>
              <a:rPr lang="en-US" dirty="0"/>
              <a:t>Getting component info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70930C-C9F4-B04B-8AD9-59AA76739C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Georgia Tech Brief (ARIAA)</a:t>
            </a:r>
            <a:endParaRPr lang="en-US" dirty="0"/>
          </a:p>
        </p:txBody>
      </p:sp>
      <p:sp>
        <p:nvSpPr>
          <p:cNvPr id="77" name="Slide Number Placeholder 7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sst-info: utility to query element libraries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61271" y="1568315"/>
            <a:ext cx="11081995" cy="4478149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accent1">
                    <a:lumMod val="75000"/>
                  </a:schemeClr>
                </a:solidFill>
                <a:latin typeface="Consolas"/>
                <a:cs typeface="Consolas"/>
              </a:rPr>
              <a:t>$ </a:t>
            </a:r>
            <a:r>
              <a:rPr lang="en-US" sz="1500" dirty="0" err="1">
                <a:solidFill>
                  <a:schemeClr val="accent1">
                    <a:lumMod val="75000"/>
                  </a:schemeClr>
                </a:solidFill>
                <a:latin typeface="Consolas"/>
                <a:cs typeface="Consolas"/>
              </a:rPr>
              <a:t>sst</a:t>
            </a:r>
            <a:r>
              <a:rPr lang="en-US" sz="1500" dirty="0">
                <a:solidFill>
                  <a:schemeClr val="accent1">
                    <a:lumMod val="75000"/>
                  </a:schemeClr>
                </a:solidFill>
                <a:latin typeface="Consolas"/>
                <a:cs typeface="Consolas"/>
              </a:rPr>
              <a:t>-info </a:t>
            </a:r>
            <a:r>
              <a:rPr lang="en-US" sz="1500" dirty="0" err="1">
                <a:solidFill>
                  <a:srgbClr val="006A57"/>
                </a:solidFill>
                <a:latin typeface="Consolas"/>
                <a:cs typeface="Consolas"/>
              </a:rPr>
              <a:t>miranda.BaseCPU</a:t>
            </a:r>
            <a:endParaRPr lang="en-US" sz="1500" dirty="0">
              <a:solidFill>
                <a:srgbClr val="006A57"/>
              </a:solidFill>
              <a:latin typeface="Consolas"/>
              <a:cs typeface="Consolas"/>
            </a:endParaRPr>
          </a:p>
          <a:p>
            <a:r>
              <a:rPr lang="en-US" sz="1500" dirty="0">
                <a:latin typeface="Consolas"/>
                <a:cs typeface="Consolas"/>
              </a:rPr>
              <a:t>PROCESSED 1 .so (SST ELEMENT) FILES FOUND IN DIRECTORY(s) /home/sst/build/</a:t>
            </a:r>
            <a:r>
              <a:rPr lang="en-US" sz="1500" dirty="0" err="1">
                <a:latin typeface="Consolas"/>
                <a:cs typeface="Consolas"/>
              </a:rPr>
              <a:t>sst</a:t>
            </a:r>
            <a:r>
              <a:rPr lang="en-US" sz="1500" dirty="0">
                <a:latin typeface="Consolas"/>
                <a:cs typeface="Consolas"/>
              </a:rPr>
              <a:t>-elements/lib/…</a:t>
            </a:r>
          </a:p>
          <a:p>
            <a:r>
              <a:rPr lang="en-US" sz="1500" dirty="0">
                <a:latin typeface="Consolas"/>
                <a:cs typeface="Consolas"/>
              </a:rPr>
              <a:t>Filtering output on Element = “</a:t>
            </a:r>
            <a:r>
              <a:rPr lang="en-US" sz="1500" dirty="0" err="1">
                <a:latin typeface="Consolas"/>
                <a:cs typeface="Consolas"/>
              </a:rPr>
              <a:t>miranda.BaseCPU</a:t>
            </a:r>
            <a:r>
              <a:rPr lang="en-US" sz="1500" dirty="0">
                <a:latin typeface="Consolas"/>
                <a:cs typeface="Consolas"/>
              </a:rPr>
              <a:t>”</a:t>
            </a:r>
          </a:p>
          <a:p>
            <a:r>
              <a:rPr lang="en-US" sz="1500" dirty="0">
                <a:latin typeface="Consolas"/>
                <a:cs typeface="Consolas"/>
              </a:rPr>
              <a:t>================================================================================</a:t>
            </a:r>
          </a:p>
          <a:p>
            <a:r>
              <a:rPr lang="en-US" sz="1500" dirty="0">
                <a:latin typeface="Consolas"/>
                <a:cs typeface="Consolas"/>
              </a:rPr>
              <a:t>ELEMENT 0 = </a:t>
            </a:r>
            <a:r>
              <a:rPr lang="en-US" sz="1500" dirty="0" err="1">
                <a:latin typeface="Consolas"/>
                <a:cs typeface="Consolas"/>
              </a:rPr>
              <a:t>miranda</a:t>
            </a:r>
            <a:r>
              <a:rPr lang="en-US" sz="1500" dirty="0">
                <a:latin typeface="Consolas"/>
                <a:cs typeface="Consolas"/>
              </a:rPr>
              <a:t> ()</a:t>
            </a:r>
          </a:p>
          <a:p>
            <a:r>
              <a:rPr lang="en-US" sz="1500" dirty="0">
                <a:latin typeface="Consolas"/>
                <a:cs typeface="Consolas"/>
              </a:rPr>
              <a:t>Num Components = 1</a:t>
            </a:r>
          </a:p>
          <a:p>
            <a:r>
              <a:rPr lang="en-US" sz="1500" dirty="0">
                <a:latin typeface="Consolas"/>
                <a:cs typeface="Consolas"/>
              </a:rPr>
              <a:t>  Component 0: </a:t>
            </a:r>
            <a:r>
              <a:rPr lang="en-US" sz="1500" dirty="0" err="1">
                <a:latin typeface="Consolas"/>
                <a:cs typeface="Consolas"/>
              </a:rPr>
              <a:t>BaseCPU</a:t>
            </a:r>
            <a:endParaRPr lang="en-US" sz="1500" dirty="0">
              <a:latin typeface="Consolas"/>
              <a:cs typeface="Consolas"/>
            </a:endParaRPr>
          </a:p>
          <a:p>
            <a:r>
              <a:rPr lang="en-US" sz="1500" dirty="0">
                <a:latin typeface="Consolas"/>
                <a:cs typeface="Consolas"/>
              </a:rPr>
              <a:t>  CATEGORY: PROCESSOR COMPONENT</a:t>
            </a:r>
          </a:p>
          <a:p>
            <a:r>
              <a:rPr lang="en-US" sz="1500" dirty="0">
                <a:latin typeface="Consolas"/>
                <a:cs typeface="Consolas"/>
              </a:rPr>
              <a:t>    NUM STATISTICS = 17</a:t>
            </a:r>
          </a:p>
          <a:p>
            <a:r>
              <a:rPr lang="en-US" sz="1500" dirty="0">
                <a:latin typeface="Consolas"/>
                <a:cs typeface="Consolas"/>
              </a:rPr>
              <a:t>	  …</a:t>
            </a:r>
          </a:p>
          <a:p>
            <a:r>
              <a:rPr lang="en-US" sz="1500" dirty="0">
                <a:latin typeface="Consolas"/>
                <a:cs typeface="Consolas"/>
              </a:rPr>
              <a:t>    NUM PORTS = 2</a:t>
            </a:r>
          </a:p>
          <a:p>
            <a:r>
              <a:rPr lang="en-US" sz="1500" dirty="0">
                <a:latin typeface="Consolas"/>
                <a:cs typeface="Consolas"/>
              </a:rPr>
              <a:t>      PORT 0 = </a:t>
            </a:r>
            <a:r>
              <a:rPr lang="en-US" sz="1500" dirty="0" err="1">
                <a:latin typeface="Consolas"/>
                <a:cs typeface="Consolas"/>
              </a:rPr>
              <a:t>cache_link</a:t>
            </a:r>
            <a:r>
              <a:rPr lang="en-US" sz="1500" dirty="0">
                <a:latin typeface="Consolas"/>
                <a:cs typeface="Consolas"/>
              </a:rPr>
              <a:t> (Link to Memory Controller)</a:t>
            </a:r>
          </a:p>
          <a:p>
            <a:r>
              <a:rPr lang="en-US" sz="1500" dirty="0">
                <a:latin typeface="Consolas"/>
                <a:cs typeface="Consolas"/>
              </a:rPr>
              <a:t>	  …</a:t>
            </a:r>
          </a:p>
          <a:p>
            <a:r>
              <a:rPr lang="en-US" sz="1500" dirty="0">
                <a:latin typeface="Consolas"/>
                <a:cs typeface="Consolas"/>
              </a:rPr>
              <a:t>	NUM SUBCOMPONENT SLOTS = 2</a:t>
            </a:r>
          </a:p>
          <a:p>
            <a:r>
              <a:rPr lang="en-US" sz="1500" dirty="0">
                <a:latin typeface="Consolas"/>
                <a:cs typeface="Consolas"/>
              </a:rPr>
              <a:t>      SUB COMPONENT SLOT 0 = generator (What address generator to load) [SST::Miranda::</a:t>
            </a:r>
            <a:r>
              <a:rPr lang="en-US" sz="1500" dirty="0" err="1">
                <a:latin typeface="Consolas"/>
                <a:cs typeface="Consolas"/>
              </a:rPr>
              <a:t>RequestGenerator</a:t>
            </a:r>
            <a:r>
              <a:rPr lang="en-US" sz="1500" dirty="0">
                <a:latin typeface="Consolas"/>
                <a:cs typeface="Consolas"/>
              </a:rPr>
              <a:t>]</a:t>
            </a:r>
          </a:p>
          <a:p>
            <a:r>
              <a:rPr lang="en-US" sz="1500" dirty="0">
                <a:latin typeface="Consolas"/>
                <a:cs typeface="Consolas"/>
              </a:rPr>
              <a:t>      …	</a:t>
            </a:r>
          </a:p>
          <a:p>
            <a:r>
              <a:rPr lang="en-US" sz="1500" dirty="0">
                <a:latin typeface="Consolas"/>
                <a:cs typeface="Consolas"/>
              </a:rPr>
              <a:t>    NUM PARAMETERS = 12</a:t>
            </a:r>
          </a:p>
          <a:p>
            <a:r>
              <a:rPr lang="en-US" sz="1500" dirty="0">
                <a:latin typeface="Consolas"/>
                <a:cs typeface="Consolas"/>
              </a:rPr>
              <a:t>      PARAMETER 0 = clock (Clock for the base CPU) [2GHz]    </a:t>
            </a:r>
          </a:p>
          <a:p>
            <a:r>
              <a:rPr lang="en-US" sz="1500" dirty="0">
                <a:latin typeface="Consolas"/>
                <a:cs typeface="Consolas"/>
              </a:rPr>
              <a:t>      …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721656" y="1366638"/>
            <a:ext cx="5371978" cy="33855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/>
              <a:t>Optionally filter for a specific library and/or component</a:t>
            </a:r>
          </a:p>
        </p:txBody>
      </p:sp>
      <p:cxnSp>
        <p:nvCxnSpPr>
          <p:cNvPr id="8" name="Straight Arrow Connector 7"/>
          <p:cNvCxnSpPr>
            <a:cxnSpLocks/>
            <a:stCxn id="6" idx="1"/>
          </p:cNvCxnSpPr>
          <p:nvPr/>
        </p:nvCxnSpPr>
        <p:spPr>
          <a:xfrm flipH="1">
            <a:off x="3606300" y="1535915"/>
            <a:ext cx="1115356" cy="16927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456330" y="5978853"/>
            <a:ext cx="1176864" cy="33855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/>
              <a:t>Parameter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565921" y="5881597"/>
            <a:ext cx="1083733" cy="33855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/>
              <a:t>Definition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944048" y="5647662"/>
            <a:ext cx="1659467" cy="58477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/>
              <a:t>“REQUIRED” or default value</a:t>
            </a:r>
          </a:p>
        </p:txBody>
      </p:sp>
      <p:cxnSp>
        <p:nvCxnSpPr>
          <p:cNvPr id="27" name="Straight Arrow Connector 26"/>
          <p:cNvCxnSpPr>
            <a:cxnSpLocks/>
            <a:stCxn id="12" idx="1"/>
          </p:cNvCxnSpPr>
          <p:nvPr/>
        </p:nvCxnSpPr>
        <p:spPr>
          <a:xfrm flipH="1" flipV="1">
            <a:off x="6685808" y="5752104"/>
            <a:ext cx="258240" cy="18794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3106935" y="3631816"/>
            <a:ext cx="1236132" cy="33855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/>
              <a:t>Port name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5649654" y="3559371"/>
            <a:ext cx="1236132" cy="33855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/>
              <a:t>Definition</a:t>
            </a:r>
          </a:p>
        </p:txBody>
      </p:sp>
      <p:cxnSp>
        <p:nvCxnSpPr>
          <p:cNvPr id="42" name="Straight Arrow Connector 41"/>
          <p:cNvCxnSpPr>
            <a:cxnSpLocks/>
            <a:stCxn id="35" idx="1"/>
          </p:cNvCxnSpPr>
          <p:nvPr/>
        </p:nvCxnSpPr>
        <p:spPr>
          <a:xfrm flipH="1">
            <a:off x="2768254" y="3801093"/>
            <a:ext cx="338681" cy="34840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cxnSpLocks/>
            <a:stCxn id="36" idx="1"/>
          </p:cNvCxnSpPr>
          <p:nvPr/>
        </p:nvCxnSpPr>
        <p:spPr>
          <a:xfrm flipH="1">
            <a:off x="5086114" y="3728648"/>
            <a:ext cx="563540" cy="41673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cxnSpLocks/>
            <a:stCxn id="10" idx="0"/>
          </p:cNvCxnSpPr>
          <p:nvPr/>
        </p:nvCxnSpPr>
        <p:spPr>
          <a:xfrm flipV="1">
            <a:off x="3044762" y="5793856"/>
            <a:ext cx="14098" cy="18499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>
            <a:cxnSpLocks/>
            <a:stCxn id="11" idx="1"/>
          </p:cNvCxnSpPr>
          <p:nvPr/>
        </p:nvCxnSpPr>
        <p:spPr>
          <a:xfrm flipH="1" flipV="1">
            <a:off x="4251263" y="5793856"/>
            <a:ext cx="314658" cy="25701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527A45A0-C87B-E647-809A-2F274229BF8B}"/>
              </a:ext>
            </a:extLst>
          </p:cNvPr>
          <p:cNvSpPr txBox="1"/>
          <p:nvPr/>
        </p:nvSpPr>
        <p:spPr>
          <a:xfrm>
            <a:off x="4468048" y="5096710"/>
            <a:ext cx="1236132" cy="33855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/>
              <a:t>Slot name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1EDCE1A-6546-374E-A8FB-3AB215BB178B}"/>
              </a:ext>
            </a:extLst>
          </p:cNvPr>
          <p:cNvSpPr txBox="1"/>
          <p:nvPr/>
        </p:nvSpPr>
        <p:spPr>
          <a:xfrm>
            <a:off x="6346402" y="4402279"/>
            <a:ext cx="1236132" cy="33855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/>
              <a:t>Definition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33EBA5C-E766-4D45-B383-EBCCD369CA13}"/>
              </a:ext>
            </a:extLst>
          </p:cNvPr>
          <p:cNvSpPr txBox="1"/>
          <p:nvPr/>
        </p:nvSpPr>
        <p:spPr>
          <a:xfrm>
            <a:off x="8892568" y="4233002"/>
            <a:ext cx="1948461" cy="33855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/>
              <a:t>SubComponent API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980B7079-B6B6-CA43-84D2-2FCD4896944E}"/>
              </a:ext>
            </a:extLst>
          </p:cNvPr>
          <p:cNvCxnSpPr>
            <a:cxnSpLocks/>
            <a:stCxn id="41" idx="1"/>
          </p:cNvCxnSpPr>
          <p:nvPr/>
        </p:nvCxnSpPr>
        <p:spPr>
          <a:xfrm flipH="1" flipV="1">
            <a:off x="4142593" y="5044148"/>
            <a:ext cx="325455" cy="22183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67F005D4-6365-BA44-AD5E-8F8C1530F9AB}"/>
              </a:ext>
            </a:extLst>
          </p:cNvPr>
          <p:cNvCxnSpPr>
            <a:cxnSpLocks/>
            <a:stCxn id="45" idx="1"/>
          </p:cNvCxnSpPr>
          <p:nvPr/>
        </p:nvCxnSpPr>
        <p:spPr>
          <a:xfrm flipH="1">
            <a:off x="5649654" y="4571556"/>
            <a:ext cx="696748" cy="2332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1EA5BD3D-EAED-A24D-8F7B-678D27288C00}"/>
              </a:ext>
            </a:extLst>
          </p:cNvPr>
          <p:cNvCxnSpPr>
            <a:cxnSpLocks/>
          </p:cNvCxnSpPr>
          <p:nvPr/>
        </p:nvCxnSpPr>
        <p:spPr>
          <a:xfrm>
            <a:off x="9856704" y="4588728"/>
            <a:ext cx="0" cy="21611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140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  <p:bldP spid="11" grpId="0" animBg="1"/>
      <p:bldP spid="12" grpId="0" animBg="1"/>
      <p:bldP spid="35" grpId="0" animBg="1"/>
      <p:bldP spid="36" grpId="0" animBg="1"/>
      <p:bldP spid="41" grpId="0" animBg="1"/>
      <p:bldP spid="45" grpId="0" animBg="1"/>
      <p:bldP spid="4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537055-5294-1349-849D-222B25C62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Configuration File: </a:t>
            </a:r>
            <a:r>
              <a:rPr lang="en-US" dirty="0"/>
              <a:t>Connecting the components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5EEC4F-AE57-8348-BA09-813C2B1866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12E33D3-E09E-7345-ADEC-A5F8478ABF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Declared links and components a couple slides ago…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dirty="0"/>
          </a:p>
          <a:p>
            <a:endParaRPr lang="en-US" dirty="0"/>
          </a:p>
          <a:p>
            <a:r>
              <a:rPr lang="en-US" b="1" dirty="0">
                <a:solidFill>
                  <a:schemeClr val="accent6"/>
                </a:solidFill>
              </a:rPr>
              <a:t>Connect components: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connect(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endpoint1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endpoint2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lvl="1"/>
            <a:r>
              <a:rPr lang="en-US" dirty="0">
                <a:cs typeface="Consolas" panose="020B0609020204030204" pitchFamily="49" charset="0"/>
              </a:rPr>
              <a:t>Where endpoint is: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(component, port, latency)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2D47DC-AD72-724D-87DF-113788E0A6CB}"/>
              </a:ext>
            </a:extLst>
          </p:cNvPr>
          <p:cNvSpPr txBox="1"/>
          <p:nvPr/>
        </p:nvSpPr>
        <p:spPr>
          <a:xfrm>
            <a:off x="920691" y="1472039"/>
            <a:ext cx="5121915" cy="707886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000" dirty="0">
                <a:latin typeface="Consolas"/>
                <a:cs typeface="Consolas"/>
              </a:rPr>
              <a:t>link0 = sst.Link(“core_to_cache”)</a:t>
            </a:r>
          </a:p>
          <a:p>
            <a:r>
              <a:rPr lang="en-US" sz="2000" dirty="0">
                <a:latin typeface="Consolas"/>
                <a:cs typeface="Consolas"/>
              </a:rPr>
              <a:t>link1 = sst.Link(“cache_to_memory”)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2647CE-1B66-DB4E-A532-ADFE789CDBCF}"/>
              </a:ext>
            </a:extLst>
          </p:cNvPr>
          <p:cNvSpPr txBox="1"/>
          <p:nvPr/>
        </p:nvSpPr>
        <p:spPr>
          <a:xfrm>
            <a:off x="920691" y="3411926"/>
            <a:ext cx="5865708" cy="2246769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000" dirty="0">
                <a:latin typeface="Consolas"/>
                <a:cs typeface="Consolas"/>
              </a:rPr>
              <a:t>link0.</a:t>
            </a:r>
            <a:r>
              <a:rPr lang="en-US" sz="2000" dirty="0">
                <a:solidFill>
                  <a:schemeClr val="accent6"/>
                </a:solidFill>
                <a:latin typeface="Consolas"/>
                <a:cs typeface="Consolas"/>
              </a:rPr>
              <a:t>connect</a:t>
            </a:r>
            <a:r>
              <a:rPr lang="en-US" sz="2000" dirty="0">
                <a:latin typeface="Consolas"/>
                <a:cs typeface="Consolas"/>
              </a:rPr>
              <a:t>( </a:t>
            </a:r>
          </a:p>
          <a:p>
            <a:r>
              <a:rPr lang="en-US" sz="2000" dirty="0">
                <a:latin typeface="Consolas"/>
                <a:cs typeface="Consolas"/>
              </a:rPr>
              <a:t>	</a:t>
            </a:r>
            <a:r>
              <a:rPr lang="en-US" sz="2000" dirty="0">
                <a:solidFill>
                  <a:schemeClr val="tx1"/>
                </a:solidFill>
                <a:latin typeface="Consolas"/>
                <a:cs typeface="Consolas"/>
              </a:rPr>
              <a:t>(core, “</a:t>
            </a:r>
            <a:r>
              <a:rPr lang="en-US" sz="2000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cache_link</a:t>
            </a:r>
            <a:r>
              <a:rPr lang="en-US" sz="2000" dirty="0">
                <a:solidFill>
                  <a:schemeClr val="tx1"/>
                </a:solidFill>
                <a:latin typeface="Consolas"/>
                <a:cs typeface="Consolas"/>
              </a:rPr>
              <a:t>”, “</a:t>
            </a:r>
            <a:r>
              <a:rPr lang="en-US" sz="2000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100ps</a:t>
            </a:r>
            <a:r>
              <a:rPr lang="en-US" sz="2000" dirty="0">
                <a:solidFill>
                  <a:schemeClr val="tx1"/>
                </a:solidFill>
                <a:latin typeface="Consolas"/>
                <a:cs typeface="Consolas"/>
              </a:rPr>
              <a:t>”), </a:t>
            </a:r>
          </a:p>
          <a:p>
            <a:r>
              <a:rPr lang="en-US" sz="2000" dirty="0">
                <a:solidFill>
                  <a:schemeClr val="tx1"/>
                </a:solidFill>
                <a:latin typeface="Consolas"/>
                <a:cs typeface="Consolas"/>
              </a:rPr>
              <a:t>	(cache, “</a:t>
            </a:r>
            <a:r>
              <a:rPr lang="en-US" sz="2000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high_network_0</a:t>
            </a:r>
            <a:r>
              <a:rPr lang="en-US" sz="2000" dirty="0">
                <a:solidFill>
                  <a:schemeClr val="tx1"/>
                </a:solidFill>
                <a:latin typeface="Consolas"/>
                <a:cs typeface="Consolas"/>
              </a:rPr>
              <a:t>”, “</a:t>
            </a:r>
            <a:r>
              <a:rPr lang="en-US" sz="2000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100ps</a:t>
            </a:r>
            <a:r>
              <a:rPr lang="en-US" sz="2000" dirty="0">
                <a:solidFill>
                  <a:schemeClr val="tx1"/>
                </a:solidFill>
                <a:latin typeface="Consolas"/>
                <a:cs typeface="Consolas"/>
              </a:rPr>
              <a:t>”)  </a:t>
            </a:r>
            <a:r>
              <a:rPr lang="en-US" sz="2000" dirty="0">
                <a:latin typeface="Consolas"/>
                <a:cs typeface="Consolas"/>
              </a:rPr>
              <a:t>)</a:t>
            </a:r>
          </a:p>
          <a:p>
            <a:endParaRPr lang="en-US" sz="2000" dirty="0">
              <a:latin typeface="Consolas"/>
              <a:cs typeface="Consolas"/>
            </a:endParaRPr>
          </a:p>
          <a:p>
            <a:r>
              <a:rPr lang="en-US" sz="2000" dirty="0">
                <a:latin typeface="Consolas"/>
                <a:cs typeface="Consolas"/>
              </a:rPr>
              <a:t>link1.</a:t>
            </a:r>
            <a:r>
              <a:rPr lang="en-US" sz="2000" dirty="0">
                <a:solidFill>
                  <a:schemeClr val="accent6"/>
                </a:solidFill>
                <a:latin typeface="Consolas"/>
                <a:cs typeface="Consolas"/>
              </a:rPr>
              <a:t>connect</a:t>
            </a:r>
            <a:r>
              <a:rPr lang="en-US" sz="2000" dirty="0">
                <a:latin typeface="Consolas"/>
                <a:cs typeface="Consolas"/>
              </a:rPr>
              <a:t>( </a:t>
            </a:r>
          </a:p>
          <a:p>
            <a:r>
              <a:rPr lang="en-US" sz="2000" dirty="0">
                <a:latin typeface="Consolas"/>
                <a:cs typeface="Consolas"/>
              </a:rPr>
              <a:t>	</a:t>
            </a:r>
            <a:r>
              <a:rPr lang="en-US" sz="2000" dirty="0">
                <a:solidFill>
                  <a:schemeClr val="tx1"/>
                </a:solidFill>
                <a:latin typeface="Consolas"/>
                <a:cs typeface="Consolas"/>
              </a:rPr>
              <a:t>(cache, “</a:t>
            </a:r>
            <a:r>
              <a:rPr lang="en-US" sz="2000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low_network_0</a:t>
            </a:r>
            <a:r>
              <a:rPr lang="en-US" sz="2000" dirty="0">
                <a:solidFill>
                  <a:schemeClr val="tx1"/>
                </a:solidFill>
                <a:latin typeface="Consolas"/>
                <a:cs typeface="Consolas"/>
              </a:rPr>
              <a:t>”, “</a:t>
            </a:r>
            <a:r>
              <a:rPr lang="en-US" sz="2000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100ps</a:t>
            </a:r>
            <a:r>
              <a:rPr lang="en-US" sz="2000" dirty="0">
                <a:solidFill>
                  <a:schemeClr val="tx1"/>
                </a:solidFill>
                <a:latin typeface="Consolas"/>
                <a:cs typeface="Consolas"/>
              </a:rPr>
              <a:t>”), </a:t>
            </a:r>
          </a:p>
          <a:p>
            <a:r>
              <a:rPr lang="en-US" sz="2000" dirty="0">
                <a:solidFill>
                  <a:schemeClr val="tx1"/>
                </a:solidFill>
                <a:latin typeface="Consolas"/>
                <a:cs typeface="Consolas"/>
              </a:rPr>
              <a:t>	(</a:t>
            </a:r>
            <a:r>
              <a:rPr lang="en-US" sz="2000" dirty="0" err="1">
                <a:solidFill>
                  <a:schemeClr val="tx1"/>
                </a:solidFill>
                <a:latin typeface="Consolas"/>
                <a:cs typeface="Consolas"/>
              </a:rPr>
              <a:t>mctrl</a:t>
            </a:r>
            <a:r>
              <a:rPr lang="en-US" sz="2000" dirty="0">
                <a:solidFill>
                  <a:schemeClr val="tx1"/>
                </a:solidFill>
                <a:latin typeface="Consolas"/>
                <a:cs typeface="Consolas"/>
              </a:rPr>
              <a:t>, “</a:t>
            </a:r>
            <a:r>
              <a:rPr lang="en-US" sz="2000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direct_link</a:t>
            </a:r>
            <a:r>
              <a:rPr lang="en-US" sz="2000" dirty="0">
                <a:solidFill>
                  <a:schemeClr val="tx1"/>
                </a:solidFill>
                <a:latin typeface="Consolas"/>
                <a:cs typeface="Consolas"/>
              </a:rPr>
              <a:t>”, “</a:t>
            </a:r>
            <a:r>
              <a:rPr lang="en-US" sz="2000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100ps</a:t>
            </a:r>
            <a:r>
              <a:rPr lang="en-US" sz="2000" dirty="0">
                <a:solidFill>
                  <a:schemeClr val="tx1"/>
                </a:solidFill>
                <a:latin typeface="Consolas"/>
                <a:cs typeface="Consolas"/>
              </a:rPr>
              <a:t>”)  )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7929277-6CF6-9C4C-8561-482A463640E5}"/>
              </a:ext>
            </a:extLst>
          </p:cNvPr>
          <p:cNvSpPr/>
          <p:nvPr/>
        </p:nvSpPr>
        <p:spPr>
          <a:xfrm>
            <a:off x="6986442" y="3653787"/>
            <a:ext cx="1522549" cy="41228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Endpoint 1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CED0637-1495-3849-BA80-0629B43D1E6F}"/>
              </a:ext>
            </a:extLst>
          </p:cNvPr>
          <p:cNvSpPr/>
          <p:nvPr/>
        </p:nvSpPr>
        <p:spPr>
          <a:xfrm>
            <a:off x="6222839" y="4443424"/>
            <a:ext cx="1522549" cy="41228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Endpoint 2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858BA85-0C61-D044-B7FF-8AA2B3E50054}"/>
              </a:ext>
            </a:extLst>
          </p:cNvPr>
          <p:cNvCxnSpPr>
            <a:cxnSpLocks/>
            <a:stCxn id="17" idx="1"/>
          </p:cNvCxnSpPr>
          <p:nvPr/>
        </p:nvCxnSpPr>
        <p:spPr>
          <a:xfrm flipH="1">
            <a:off x="5569528" y="3859931"/>
            <a:ext cx="1416914" cy="786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7D699A3-9838-3C46-85D6-E0764B8232CE}"/>
              </a:ext>
            </a:extLst>
          </p:cNvPr>
          <p:cNvCxnSpPr>
            <a:cxnSpLocks/>
          </p:cNvCxnSpPr>
          <p:nvPr/>
        </p:nvCxnSpPr>
        <p:spPr>
          <a:xfrm flipH="1" flipV="1">
            <a:off x="5569528" y="4335264"/>
            <a:ext cx="667167" cy="31430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DA2DA6-A468-5043-9F9B-8A08C96F0D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Georgia Tech Brief (ARIAA)</a:t>
            </a:r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40FA67C-0F5B-9E41-B959-6ACF3B33A7B8}"/>
              </a:ext>
            </a:extLst>
          </p:cNvPr>
          <p:cNvGrpSpPr/>
          <p:nvPr/>
        </p:nvGrpSpPr>
        <p:grpSpPr>
          <a:xfrm>
            <a:off x="10512977" y="2438448"/>
            <a:ext cx="1337734" cy="2198091"/>
            <a:chOff x="1303866" y="4233334"/>
            <a:chExt cx="1337734" cy="2198091"/>
          </a:xfrm>
        </p:grpSpPr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BD7EF30E-3C5A-5F45-B22D-FE91FD6FA626}"/>
                </a:ext>
              </a:extLst>
            </p:cNvPr>
            <p:cNvSpPr/>
            <p:nvPr/>
          </p:nvSpPr>
          <p:spPr>
            <a:xfrm>
              <a:off x="1303867" y="4233334"/>
              <a:ext cx="1337733" cy="575733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Core</a:t>
              </a:r>
            </a:p>
          </p:txBody>
        </p:sp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0F97D872-A409-1F40-9EBF-24E1A466D6C1}"/>
                </a:ext>
              </a:extLst>
            </p:cNvPr>
            <p:cNvSpPr/>
            <p:nvPr/>
          </p:nvSpPr>
          <p:spPr>
            <a:xfrm>
              <a:off x="1303866" y="5044513"/>
              <a:ext cx="1337733" cy="575733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Cache</a:t>
              </a:r>
            </a:p>
          </p:txBody>
        </p: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B69B1ADC-6B24-B840-B785-82FF549C12A3}"/>
                </a:ext>
              </a:extLst>
            </p:cNvPr>
            <p:cNvSpPr/>
            <p:nvPr/>
          </p:nvSpPr>
          <p:spPr>
            <a:xfrm>
              <a:off x="1303866" y="5855692"/>
              <a:ext cx="1337733" cy="575733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MemCtrl</a:t>
              </a:r>
              <a:endParaRPr lang="en-US" dirty="0"/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599AC3D-DAFD-A14B-908D-A0F1E49A8724}"/>
                </a:ext>
              </a:extLst>
            </p:cNvPr>
            <p:cNvCxnSpPr>
              <a:stCxn id="16" idx="2"/>
              <a:endCxn id="20" idx="0"/>
            </p:cNvCxnSpPr>
            <p:nvPr/>
          </p:nvCxnSpPr>
          <p:spPr>
            <a:xfrm flipH="1">
              <a:off x="1972733" y="4809067"/>
              <a:ext cx="1" cy="235446"/>
            </a:xfrm>
            <a:prstGeom prst="line">
              <a:avLst/>
            </a:prstGeom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632E82F6-4377-A944-BA88-4AA1BB6871B5}"/>
                </a:ext>
              </a:extLst>
            </p:cNvPr>
            <p:cNvCxnSpPr>
              <a:cxnSpLocks/>
              <a:stCxn id="20" idx="2"/>
              <a:endCxn id="21" idx="0"/>
            </p:cNvCxnSpPr>
            <p:nvPr/>
          </p:nvCxnSpPr>
          <p:spPr>
            <a:xfrm>
              <a:off x="1972733" y="5620246"/>
              <a:ext cx="0" cy="235446"/>
            </a:xfrm>
            <a:prstGeom prst="line">
              <a:avLst/>
            </a:prstGeom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D3ABABC3-062B-C74C-BB54-BDFF873696B7}"/>
              </a:ext>
            </a:extLst>
          </p:cNvPr>
          <p:cNvSpPr txBox="1"/>
          <p:nvPr/>
        </p:nvSpPr>
        <p:spPr>
          <a:xfrm>
            <a:off x="6473757" y="1472039"/>
            <a:ext cx="1454244" cy="1015663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000" dirty="0">
                <a:latin typeface="Consolas"/>
                <a:cs typeface="Consolas"/>
              </a:rPr>
              <a:t>core = …</a:t>
            </a:r>
          </a:p>
          <a:p>
            <a:r>
              <a:rPr lang="en-US" sz="2000" dirty="0">
                <a:latin typeface="Consolas"/>
                <a:cs typeface="Consolas"/>
              </a:rPr>
              <a:t>cache = …</a:t>
            </a:r>
          </a:p>
          <a:p>
            <a:r>
              <a:rPr lang="en-US" sz="2000" dirty="0" err="1">
                <a:latin typeface="Consolas"/>
                <a:cs typeface="Consolas"/>
              </a:rPr>
              <a:t>mctrl</a:t>
            </a:r>
            <a:r>
              <a:rPr lang="en-US" sz="2000" dirty="0">
                <a:latin typeface="Consolas"/>
                <a:cs typeface="Consolas"/>
              </a:rPr>
              <a:t> = …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C9C423B5-BAF9-F04A-8397-2FFCC3C5783B}"/>
              </a:ext>
            </a:extLst>
          </p:cNvPr>
          <p:cNvSpPr/>
          <p:nvPr/>
        </p:nvSpPr>
        <p:spPr>
          <a:xfrm>
            <a:off x="10139324" y="2176080"/>
            <a:ext cx="905586" cy="4572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93F8D5F-C301-F54F-A698-BB0D271BB987}"/>
              </a:ext>
            </a:extLst>
          </p:cNvPr>
          <p:cNvSpPr/>
          <p:nvPr/>
        </p:nvSpPr>
        <p:spPr>
          <a:xfrm>
            <a:off x="10686569" y="4484641"/>
            <a:ext cx="990547" cy="4572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Mem</a:t>
            </a:r>
          </a:p>
        </p:txBody>
      </p:sp>
    </p:spTree>
    <p:extLst>
      <p:ext uri="{BB962C8B-B14F-4D97-AF65-F5344CB8AC3E}">
        <p14:creationId xmlns:p14="http://schemas.microsoft.com/office/powerpoint/2010/main" val="1280984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Running SST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Usage: </a:t>
            </a:r>
            <a:r>
              <a:rPr lang="en-US" sz="1800">
                <a:latin typeface="Consolas"/>
                <a:cs typeface="Consolas"/>
              </a:rPr>
              <a:t>sst [options] configFile.py</a:t>
            </a:r>
          </a:p>
          <a:p>
            <a:r>
              <a:rPr lang="en-US"/>
              <a:t>Common options: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0850378"/>
              </p:ext>
            </p:extLst>
          </p:nvPr>
        </p:nvGraphicFramePr>
        <p:xfrm>
          <a:off x="720648" y="2260056"/>
          <a:ext cx="10917792" cy="4018280"/>
        </p:xfrm>
        <a:graphic>
          <a:graphicData uri="http://schemas.openxmlformats.org/drawingml/2006/table">
            <a:tbl>
              <a:tblPr bandRow="1">
                <a:tableStyleId>{C083E6E3-FA7D-4D7B-A595-EF9225AFEA82}</a:tableStyleId>
              </a:tblPr>
              <a:tblGrid>
                <a:gridCol w="44055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122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500" dirty="0">
                          <a:latin typeface="Consolas"/>
                          <a:cs typeface="Consolas"/>
                        </a:rPr>
                        <a:t>-v | --verbose</a:t>
                      </a:r>
                    </a:p>
                  </a:txBody>
                  <a:tcPr>
                    <a:lnL w="12700" cap="flat" cmpd="sng" algn="ctr">
                      <a:solidFill>
                        <a:srgbClr val="30303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0303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0303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alibri"/>
                          <a:cs typeface="Calibri"/>
                        </a:rPr>
                        <a:t>Print information about core runtime</a:t>
                      </a:r>
                    </a:p>
                  </a:txBody>
                  <a:tcPr>
                    <a:lnL w="12700" cap="flat" cmpd="sng" algn="ctr">
                      <a:solidFill>
                        <a:srgbClr val="30303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0303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0303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r>
                        <a:rPr lang="en-US" sz="1500" dirty="0">
                          <a:latin typeface="Consolas"/>
                          <a:cs typeface="Consolas"/>
                        </a:rPr>
                        <a:t>--debug-file &lt;filename&gt;</a:t>
                      </a:r>
                    </a:p>
                  </a:txBody>
                  <a:tcPr>
                    <a:lnL w="12700" cap="flat" cmpd="sng" algn="ctr">
                      <a:solidFill>
                        <a:srgbClr val="30303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0303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alibri"/>
                          <a:cs typeface="Calibri"/>
                        </a:rPr>
                        <a:t>Send debugging output to specified file (default: sst_output)</a:t>
                      </a:r>
                    </a:p>
                  </a:txBody>
                  <a:tcPr>
                    <a:lnL w="12700" cap="flat" cmpd="sng" algn="ctr">
                      <a:solidFill>
                        <a:srgbClr val="30303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0303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>
                          <a:latin typeface="Consolas"/>
                          <a:cs typeface="Consolas"/>
                        </a:rPr>
                        <a:t>--partitioner &lt;zoltan | self | simple | rrobin | linear | lib.partitioner.name&gt;</a:t>
                      </a:r>
                    </a:p>
                  </a:txBody>
                  <a:tcPr>
                    <a:lnL w="12700" cap="flat" cmpd="sng" algn="ctr">
                      <a:solidFill>
                        <a:srgbClr val="30303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0303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Calibri"/>
                          <a:cs typeface="Calibri"/>
                        </a:rPr>
                        <a:t>Specify the partitioning mechanism</a:t>
                      </a:r>
                      <a:r>
                        <a:rPr lang="en-US" sz="1600" baseline="0" dirty="0">
                          <a:latin typeface="Calibri"/>
                          <a:cs typeface="Calibri"/>
                        </a:rPr>
                        <a:t> for parallel runs</a:t>
                      </a:r>
                      <a:endParaRPr lang="en-US" sz="1600" dirty="0">
                        <a:latin typeface="Calibri"/>
                        <a:cs typeface="Calibri"/>
                      </a:endParaRPr>
                    </a:p>
                    <a:p>
                      <a:endParaRPr lang="en-US" sz="1600" dirty="0"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30303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0303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 dirty="0">
                          <a:latin typeface="Consolas"/>
                          <a:cs typeface="Consolas"/>
                        </a:rPr>
                        <a:t>-n | --num_threads &lt;num&gt;</a:t>
                      </a:r>
                    </a:p>
                  </a:txBody>
                  <a:tcPr>
                    <a:lnL w="12700" cap="flat" cmpd="sng" algn="ctr">
                      <a:solidFill>
                        <a:srgbClr val="30303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0303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alibri"/>
                          <a:cs typeface="Calibri"/>
                        </a:rPr>
                        <a:t>Specify number of threads per rank</a:t>
                      </a:r>
                    </a:p>
                  </a:txBody>
                  <a:tcPr>
                    <a:lnL w="12700" cap="flat" cmpd="sng" algn="ctr">
                      <a:solidFill>
                        <a:srgbClr val="30303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0303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>
                          <a:latin typeface="Consolas"/>
                          <a:cs typeface="Consolas"/>
                        </a:rPr>
                        <a:t>--model-options</a:t>
                      </a:r>
                      <a:r>
                        <a:rPr lang="en-US" sz="1500" baseline="0" dirty="0">
                          <a:latin typeface="Consolas"/>
                          <a:cs typeface="Consolas"/>
                        </a:rPr>
                        <a:t> “&lt;args&gt;”</a:t>
                      </a:r>
                      <a:endParaRPr lang="en-US" sz="1500" dirty="0">
                        <a:latin typeface="Consolas"/>
                        <a:cs typeface="Consolas"/>
                      </a:endParaRPr>
                    </a:p>
                  </a:txBody>
                  <a:tcPr>
                    <a:lnL w="12700" cap="flat" cmpd="sng" algn="ctr">
                      <a:solidFill>
                        <a:srgbClr val="30303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0303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Calibri"/>
                          <a:cs typeface="Calibri"/>
                        </a:rPr>
                        <a:t>Command line</a:t>
                      </a:r>
                      <a:r>
                        <a:rPr lang="en-US" sz="1600" baseline="0" dirty="0">
                          <a:latin typeface="Calibri"/>
                          <a:cs typeface="Calibri"/>
                        </a:rPr>
                        <a:t> arguments to send to the Python configuration file</a:t>
                      </a:r>
                      <a:endParaRPr lang="en-US" sz="1600" dirty="0"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30303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0303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r>
                        <a:rPr lang="en-US" sz="1500" dirty="0">
                          <a:latin typeface="Consolas"/>
                          <a:cs typeface="Consolas"/>
                        </a:rPr>
                        <a:t>--output-partition &lt;filename&gt;</a:t>
                      </a:r>
                    </a:p>
                  </a:txBody>
                  <a:tcPr>
                    <a:lnL w="12700" cap="flat" cmpd="sng" algn="ctr">
                      <a:solidFill>
                        <a:srgbClr val="30303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0303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alibri"/>
                          <a:cs typeface="Calibri"/>
                        </a:rPr>
                        <a:t>Write partitioning information</a:t>
                      </a:r>
                      <a:r>
                        <a:rPr lang="en-US" sz="1600" baseline="0" dirty="0">
                          <a:latin typeface="Calibri"/>
                          <a:cs typeface="Calibri"/>
                        </a:rPr>
                        <a:t> to &lt;filename&gt;</a:t>
                      </a:r>
                      <a:endParaRPr lang="en-US" sz="1600" dirty="0"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30303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0303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 dirty="0">
                          <a:latin typeface="Consolas"/>
                          <a:cs typeface="Consolas"/>
                        </a:rPr>
                        <a:t>--output-dot &lt;filename&gt;</a:t>
                      </a:r>
                    </a:p>
                    <a:p>
                      <a:r>
                        <a:rPr lang="en-US" sz="1500" dirty="0">
                          <a:latin typeface="Consolas"/>
                          <a:cs typeface="Consolas"/>
                        </a:rPr>
                        <a:t>--output-xml &lt;filename&gt;</a:t>
                      </a:r>
                    </a:p>
                    <a:p>
                      <a:r>
                        <a:rPr lang="en-US" sz="1500" dirty="0">
                          <a:latin typeface="Consolas"/>
                          <a:cs typeface="Consolas"/>
                        </a:rPr>
                        <a:t>--output-json &lt;filename&gt;</a:t>
                      </a:r>
                    </a:p>
                  </a:txBody>
                  <a:tcPr>
                    <a:lnL w="12700" cap="flat" cmpd="sng" algn="ctr">
                      <a:solidFill>
                        <a:srgbClr val="30303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0303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alibri"/>
                          <a:cs typeface="Calibri"/>
                        </a:rPr>
                        <a:t>Output</a:t>
                      </a:r>
                      <a:r>
                        <a:rPr lang="en-US" sz="1600" baseline="0" dirty="0">
                          <a:latin typeface="Calibri"/>
                          <a:cs typeface="Calibri"/>
                        </a:rPr>
                        <a:t> the configuration graph in various formats to &lt;filename&gt;</a:t>
                      </a:r>
                      <a:endParaRPr lang="en-US" sz="1600" dirty="0"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30303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0303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E0AEEF-C90C-AA4C-AE26-2895642ADB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Georgia Tech Brief (ARIAA)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5793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a simulation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Launch simulation</a:t>
            </a:r>
          </a:p>
          <a:p>
            <a:endParaRPr lang="en-US" dirty="0"/>
          </a:p>
          <a:p>
            <a:r>
              <a:rPr lang="en-US" dirty="0"/>
              <a:t>Output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We probably want more information about what happened though</a:t>
            </a:r>
          </a:p>
          <a:p>
            <a:pPr lvl="1"/>
            <a:r>
              <a:rPr lang="en-US" dirty="0"/>
              <a:t>Enable statistics!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265037" y="1564765"/>
            <a:ext cx="8034866" cy="369332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latin typeface="Consolas"/>
                <a:cs typeface="Consolas"/>
              </a:rPr>
              <a:t>$ </a:t>
            </a:r>
            <a:r>
              <a:rPr lang="en-US" dirty="0" err="1">
                <a:latin typeface="Consolas"/>
                <a:cs typeface="Consolas"/>
              </a:rPr>
              <a:t>sst</a:t>
            </a:r>
            <a:r>
              <a:rPr lang="en-US" dirty="0">
                <a:latin typeface="Consolas"/>
                <a:cs typeface="Consolas"/>
              </a:rPr>
              <a:t> demo_1.py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265036" y="2496722"/>
            <a:ext cx="8034867" cy="369332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latin typeface="Consolas"/>
                <a:cs typeface="Consolas"/>
              </a:rPr>
              <a:t>Simulation is complete, simulated time: 6.66491 us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B216FD-B34D-2F44-920A-1F101601C0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Georgia Tech Brief (ARIAA)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649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727C4-5A9A-6244-857C-2F3992D91B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Enabling statistics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D281B84-F84C-5D4B-9975-24A0172D33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Georgia Tech Brief (ARIAA)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E8010F-C221-5F49-8C48-F963CDC42C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82B2E72-B24F-C644-AD15-CA28049E87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Most Components and </a:t>
            </a:r>
            <a:r>
              <a:rPr lang="en-US" dirty="0" err="1"/>
              <a:t>SubComponents</a:t>
            </a:r>
            <a:r>
              <a:rPr lang="en-US" dirty="0"/>
              <a:t> define statistics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Enable statistics in the configuration file</a:t>
            </a:r>
          </a:p>
          <a:p>
            <a:pPr lvl="1"/>
            <a:r>
              <a:rPr lang="en-US" sz="1700" dirty="0" err="1">
                <a:latin typeface="Consolas" panose="020B0609020204030204" pitchFamily="49" charset="0"/>
                <a:cs typeface="Consolas" panose="020B0609020204030204" pitchFamily="49" charset="0"/>
              </a:rPr>
              <a:t>enableAllStatisticsForAllComponents</a:t>
            </a:r>
            <a:r>
              <a:rPr lang="en-US" sz="1700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pPr lvl="1"/>
            <a:r>
              <a:rPr lang="en-US" sz="1700" dirty="0" err="1">
                <a:latin typeface="Consolas" panose="020B0609020204030204" pitchFamily="49" charset="0"/>
                <a:cs typeface="Consolas" panose="020B0609020204030204" pitchFamily="49" charset="0"/>
              </a:rPr>
              <a:t>enableAllStatisticsForComponentType</a:t>
            </a:r>
            <a:r>
              <a:rPr lang="en-US" sz="1700" dirty="0">
                <a:latin typeface="Consolas" panose="020B0609020204030204" pitchFamily="49" charset="0"/>
                <a:cs typeface="Consolas" panose="020B0609020204030204" pitchFamily="49" charset="0"/>
              </a:rPr>
              <a:t>(type)</a:t>
            </a:r>
          </a:p>
          <a:p>
            <a:pPr lvl="1"/>
            <a:r>
              <a:rPr lang="en-US" sz="1700" dirty="0" err="1">
                <a:latin typeface="Consolas" panose="020B0609020204030204" pitchFamily="49" charset="0"/>
                <a:cs typeface="Consolas" panose="020B0609020204030204" pitchFamily="49" charset="0"/>
              </a:rPr>
              <a:t>enableAllStatisticsForComponentName</a:t>
            </a:r>
            <a:r>
              <a:rPr lang="en-US" sz="1700" dirty="0">
                <a:latin typeface="Consolas" panose="020B0609020204030204" pitchFamily="49" charset="0"/>
                <a:cs typeface="Consolas" panose="020B0609020204030204" pitchFamily="49" charset="0"/>
              </a:rPr>
              <a:t>(name)</a:t>
            </a:r>
          </a:p>
          <a:p>
            <a:pPr lvl="1"/>
            <a:r>
              <a:rPr lang="en-US" sz="1700" dirty="0" err="1">
                <a:latin typeface="Consolas" panose="020B0609020204030204" pitchFamily="49" charset="0"/>
                <a:cs typeface="Consolas" panose="020B0609020204030204" pitchFamily="49" charset="0"/>
              </a:rPr>
              <a:t>setStatisticLoadLevel</a:t>
            </a:r>
            <a:r>
              <a:rPr lang="en-US" sz="1700" dirty="0">
                <a:latin typeface="Consolas" panose="020B0609020204030204" pitchFamily="49" charset="0"/>
                <a:cs typeface="Consolas" panose="020B0609020204030204" pitchFamily="49" charset="0"/>
              </a:rPr>
              <a:t>(level)</a:t>
            </a:r>
          </a:p>
          <a:p>
            <a:r>
              <a:rPr lang="en-US" dirty="0"/>
              <a:t>Configure output</a:t>
            </a:r>
          </a:p>
          <a:p>
            <a:pPr lvl="1"/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setStatisticOutput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(“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sst.output_type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”)</a:t>
            </a:r>
          </a:p>
          <a:p>
            <a:pPr lvl="1"/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setStatisticOutputOptions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({“option” : “value”, })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A2D6B27C-CCC0-BB4B-9A28-FDA3D3DCD6B6}"/>
              </a:ext>
            </a:extLst>
          </p:cNvPr>
          <p:cNvSpPr txBox="1">
            <a:spLocks/>
          </p:cNvSpPr>
          <p:nvPr/>
        </p:nvSpPr>
        <p:spPr>
          <a:xfrm>
            <a:off x="6123154" y="3456492"/>
            <a:ext cx="5611652" cy="880534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182880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System Font Regular"/>
              <a:buChar char="◦"/>
              <a:defRPr sz="2400" kern="1200">
                <a:solidFill>
                  <a:schemeClr val="tx1"/>
                </a:solidFill>
                <a:latin typeface="Gill Sans MT" panose="020B0502020104020203" pitchFamily="34" charset="77"/>
                <a:ea typeface="Gill Sans MT" panose="020B0502020104020203" pitchFamily="34" charset="77"/>
                <a:cs typeface="Gill Sans MT" panose="020B0502020104020203" pitchFamily="34" charset="77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2200" kern="1200">
                <a:solidFill>
                  <a:schemeClr val="tx1"/>
                </a:solidFill>
                <a:latin typeface="Gill Sans MT" panose="020B0502020104020203" pitchFamily="34" charset="77"/>
                <a:ea typeface="Gill Sans MT" panose="020B0502020104020203" pitchFamily="34" charset="77"/>
                <a:cs typeface="Gill Sans MT" panose="020B0502020104020203" pitchFamily="34" charset="77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2000" kern="1200">
                <a:solidFill>
                  <a:schemeClr val="tx1"/>
                </a:solidFill>
                <a:latin typeface="Gill Sans MT" panose="020B0502020104020203" pitchFamily="34" charset="77"/>
                <a:ea typeface="Gill Sans MT" panose="020B0502020104020203" pitchFamily="34" charset="77"/>
                <a:cs typeface="Gill Sans MT" panose="020B0502020104020203" pitchFamily="34" charset="77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ill Sans MT" panose="020B0502020104020203" pitchFamily="34" charset="77"/>
                <a:ea typeface="Gill Sans MT" panose="020B0502020104020203" pitchFamily="34" charset="77"/>
                <a:cs typeface="Gill Sans MT" panose="020B0502020104020203" pitchFamily="34" charset="77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600" kern="1200">
                <a:solidFill>
                  <a:schemeClr val="tx1"/>
                </a:solidFill>
                <a:latin typeface="Gill Sans MT" panose="020B0502020104020203" pitchFamily="34" charset="77"/>
                <a:ea typeface="Gill Sans MT" panose="020B0502020104020203" pitchFamily="34" charset="77"/>
                <a:cs typeface="Gill Sans MT" panose="020B0502020104020203" pitchFamily="34" charset="77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1700" dirty="0" err="1">
                <a:latin typeface="Consolas" charset="0"/>
                <a:ea typeface="Consolas" charset="0"/>
                <a:cs typeface="Consolas" charset="0"/>
              </a:rPr>
              <a:t>enableStatisticForComponentName</a:t>
            </a:r>
            <a:r>
              <a:rPr lang="en-US" sz="1700" dirty="0">
                <a:latin typeface="Consolas" charset="0"/>
                <a:ea typeface="Consolas" charset="0"/>
                <a:cs typeface="Consolas" charset="0"/>
              </a:rPr>
              <a:t>(name, stat)</a:t>
            </a:r>
          </a:p>
          <a:p>
            <a:pPr lvl="1"/>
            <a:r>
              <a:rPr lang="en-US" sz="1700" dirty="0" err="1">
                <a:latin typeface="Consolas" charset="0"/>
                <a:ea typeface="Consolas" charset="0"/>
                <a:cs typeface="Consolas" charset="0"/>
              </a:rPr>
              <a:t>enableStatisticForComponentType</a:t>
            </a:r>
            <a:r>
              <a:rPr lang="en-US" sz="1700" dirty="0">
                <a:latin typeface="Consolas" charset="0"/>
                <a:ea typeface="Consolas" charset="0"/>
                <a:cs typeface="Consolas" charset="0"/>
              </a:rPr>
              <a:t>(type, stat)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724570-48BD-CC41-B08C-5F8D115D8C82}"/>
              </a:ext>
            </a:extLst>
          </p:cNvPr>
          <p:cNvSpPr txBox="1"/>
          <p:nvPr/>
        </p:nvSpPr>
        <p:spPr>
          <a:xfrm>
            <a:off x="904626" y="1407048"/>
            <a:ext cx="10785552" cy="1477328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nsolas"/>
                <a:cs typeface="Consolas"/>
              </a:rPr>
              <a:t>$ sst-info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  <a:latin typeface="Consolas"/>
                <a:cs typeface="Consolas"/>
              </a:rPr>
              <a:t>memHierarchy.Cach</a:t>
            </a:r>
            <a:r>
              <a:rPr lang="en-US" dirty="0" err="1">
                <a:solidFill>
                  <a:schemeClr val="accent1"/>
                </a:solidFill>
                <a:latin typeface="Consolas"/>
                <a:cs typeface="Consolas"/>
              </a:rPr>
              <a:t>e</a:t>
            </a:r>
            <a:endParaRPr lang="en-US" dirty="0">
              <a:latin typeface="Consolas"/>
              <a:cs typeface="Consolas"/>
            </a:endParaRPr>
          </a:p>
          <a:p>
            <a:r>
              <a:rPr lang="en-US" dirty="0">
                <a:latin typeface="Consolas"/>
                <a:cs typeface="Consolas"/>
              </a:rPr>
              <a:t>    …</a:t>
            </a:r>
          </a:p>
          <a:p>
            <a:r>
              <a:rPr lang="en-US" dirty="0">
                <a:latin typeface="Consolas"/>
                <a:cs typeface="Consolas"/>
              </a:rPr>
              <a:t>NUM STATISTICS = 51</a:t>
            </a:r>
          </a:p>
          <a:p>
            <a:r>
              <a:rPr lang="en-US" dirty="0">
                <a:latin typeface="Consolas"/>
                <a:cs typeface="Consolas"/>
              </a:rPr>
              <a:t>	STATISTIC 0 = </a:t>
            </a:r>
            <a:r>
              <a:rPr lang="en-US" dirty="0" err="1">
                <a:latin typeface="Consolas"/>
                <a:cs typeface="Consolas"/>
              </a:rPr>
              <a:t>CacheHits</a:t>
            </a:r>
            <a:r>
              <a:rPr lang="en-US" dirty="0">
                <a:latin typeface="Consolas"/>
                <a:cs typeface="Consolas"/>
              </a:rPr>
              <a:t> [Total number of cache hits] (count) Enable Level = 1</a:t>
            </a:r>
          </a:p>
          <a:p>
            <a:r>
              <a:rPr lang="en-US" dirty="0">
                <a:latin typeface="Consolas"/>
                <a:cs typeface="Consolas"/>
              </a:rPr>
              <a:t>    STATISTIC 1 = </a:t>
            </a:r>
            <a:r>
              <a:rPr lang="en-US" dirty="0" err="1">
                <a:latin typeface="Consolas"/>
                <a:cs typeface="Consolas"/>
              </a:rPr>
              <a:t>latency_GetS_hit</a:t>
            </a:r>
            <a:r>
              <a:rPr lang="en-US" dirty="0">
                <a:latin typeface="Consolas"/>
                <a:cs typeface="Consolas"/>
              </a:rPr>
              <a:t> [Latency for read hits] (cycles) Enable level = 1</a:t>
            </a:r>
          </a:p>
        </p:txBody>
      </p:sp>
    </p:spTree>
    <p:extLst>
      <p:ext uri="{BB962C8B-B14F-4D97-AF65-F5344CB8AC3E}">
        <p14:creationId xmlns:p14="http://schemas.microsoft.com/office/powerpoint/2010/main" val="2798709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69B42-248D-054F-9043-CCDEDD50B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7B6D2E-DBDD-3B43-8DEF-4FEBF67927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D2FF6A-CFEF-B849-BAC5-96CF281A18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647" y="1011845"/>
            <a:ext cx="11307230" cy="508082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Websites</a:t>
            </a:r>
          </a:p>
          <a:p>
            <a:pPr lvl="1"/>
            <a:r>
              <a:rPr lang="en-US" dirty="0">
                <a:hlinkClick r:id="rId2"/>
              </a:rPr>
              <a:t>http://www.sst-simulator.org/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https://github.com/sstsimulator</a:t>
            </a:r>
            <a:endParaRPr lang="en-US" dirty="0"/>
          </a:p>
          <a:p>
            <a:r>
              <a:rPr lang="en-US" dirty="0"/>
              <a:t>Configuration File Format:</a:t>
            </a:r>
          </a:p>
          <a:p>
            <a:pPr lvl="1"/>
            <a:r>
              <a:rPr lang="en-US" dirty="0">
                <a:hlinkClick r:id="rId4"/>
              </a:rPr>
              <a:t>http://sst-simulator.org/SSTPages/SSTUserPythonFileFormat/</a:t>
            </a:r>
            <a:endParaRPr lang="en-US" dirty="0"/>
          </a:p>
          <a:p>
            <a:r>
              <a:rPr lang="en-US" dirty="0"/>
              <a:t>Doxygen Documentation:</a:t>
            </a:r>
          </a:p>
          <a:p>
            <a:pPr lvl="1"/>
            <a:r>
              <a:rPr lang="en-US" i="1" dirty="0">
                <a:solidFill>
                  <a:srgbClr val="0070C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http://sst-simulator.org/SSTDoxygen/9.1.0_docs/html/</a:t>
            </a:r>
            <a:endParaRPr lang="en-US" i="1" dirty="0">
              <a:solidFill>
                <a:srgbClr val="0070C0"/>
              </a:solidFill>
            </a:endParaRPr>
          </a:p>
          <a:p>
            <a:r>
              <a:rPr lang="en-US" dirty="0"/>
              <a:t>Developer FAQ:</a:t>
            </a:r>
          </a:p>
          <a:p>
            <a:pPr lvl="1"/>
            <a:r>
              <a:rPr lang="en-US" dirty="0">
                <a:solidFill>
                  <a:srgbClr val="0070C0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http://sst-simulator.org/SSTPages/SSTTopDocDeveloperInfo/</a:t>
            </a:r>
            <a:endParaRPr lang="en-US" dirty="0">
              <a:solidFill>
                <a:srgbClr val="0070C0"/>
              </a:solidFill>
            </a:endParaRPr>
          </a:p>
          <a:p>
            <a:r>
              <a:rPr lang="en-US" dirty="0"/>
              <a:t>Building SST</a:t>
            </a:r>
          </a:p>
          <a:p>
            <a:pPr lvl="1"/>
            <a:r>
              <a:rPr lang="en-US" dirty="0">
                <a:hlinkClick r:id="rId7"/>
              </a:rPr>
              <a:t>http://sst-simulator.org/SSTPages/SSTBuildAndInstall9dot0dot0SeriesQuickStart/</a:t>
            </a:r>
            <a:endParaRPr lang="en-US" dirty="0"/>
          </a:p>
          <a:p>
            <a:pPr lvl="1"/>
            <a:r>
              <a:rPr lang="en-US" dirty="0">
                <a:hlinkClick r:id="rId8"/>
              </a:rPr>
              <a:t>http://sst-simulator.org/SSTPages/SSTBuildAndInstall9dot0dot0SeriesDetailedBuildInstructions/</a:t>
            </a:r>
            <a:endParaRPr lang="en-US" dirty="0"/>
          </a:p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4FCA4B-26D0-EC42-8F8B-6529F19030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Georgia Tech Brief (ARIAA)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5498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5472D7-00C1-C843-A741-5D78F3D4A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with statistics enabled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6E98FE8-4A2A-9843-A3C8-30AC1A9FE9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Georgia Tech Brief (ARIAA)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2D9DA1-7D07-7349-9E4F-2148306D77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F1C7296-7B57-4243-B3CF-F8D9B0CF63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Let’s enable statistics for all components</a:t>
            </a:r>
          </a:p>
          <a:p>
            <a:pPr lvl="1"/>
            <a:r>
              <a:rPr lang="en-US" dirty="0"/>
              <a:t>Caches have A LOT of statistics so send the output to a CSV file</a:t>
            </a:r>
          </a:p>
          <a:p>
            <a:pPr lvl="1"/>
            <a:r>
              <a:rPr lang="en-US" dirty="0"/>
              <a:t>Other options: </a:t>
            </a:r>
            <a:r>
              <a:rPr lang="en-US" dirty="0" err="1"/>
              <a:t>sst.statoutput</a:t>
            </a:r>
            <a:r>
              <a:rPr lang="en-US" i="1" dirty="0" err="1"/>
              <a:t>X</a:t>
            </a:r>
            <a:r>
              <a:rPr lang="en-US" dirty="0"/>
              <a:t> where X=</a:t>
            </a:r>
          </a:p>
          <a:p>
            <a:pPr lvl="2"/>
            <a:r>
              <a:rPr lang="en-US" dirty="0"/>
              <a:t>console</a:t>
            </a:r>
          </a:p>
          <a:p>
            <a:pPr lvl="2"/>
            <a:r>
              <a:rPr lang="en-US" dirty="0"/>
              <a:t>json</a:t>
            </a: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FEDFAD-C7DD-314A-B3BA-366E834D8609}"/>
              </a:ext>
            </a:extLst>
          </p:cNvPr>
          <p:cNvSpPr txBox="1"/>
          <p:nvPr/>
        </p:nvSpPr>
        <p:spPr>
          <a:xfrm>
            <a:off x="685800" y="3760952"/>
            <a:ext cx="9358652" cy="2462213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200" dirty="0" err="1">
                <a:latin typeface="Consolas"/>
                <a:cs typeface="Consolas"/>
              </a:rPr>
              <a:t>sst.setStatisticOutput</a:t>
            </a:r>
            <a:r>
              <a:rPr lang="en-US" sz="2200" dirty="0">
                <a:latin typeface="Consolas"/>
                <a:cs typeface="Consolas"/>
              </a:rPr>
              <a:t>(“</a:t>
            </a:r>
            <a:r>
              <a:rPr lang="en-US" sz="2200" dirty="0" err="1">
                <a:latin typeface="Consolas"/>
                <a:cs typeface="Consolas"/>
              </a:rPr>
              <a:t>sst.statoutputcsv</a:t>
            </a:r>
            <a:r>
              <a:rPr lang="en-US" sz="2200" dirty="0">
                <a:latin typeface="Consolas"/>
                <a:cs typeface="Consolas"/>
              </a:rPr>
              <a:t>”)</a:t>
            </a:r>
          </a:p>
          <a:p>
            <a:endParaRPr lang="en-US" sz="2200" dirty="0">
              <a:latin typeface="Consolas"/>
              <a:cs typeface="Consolas"/>
            </a:endParaRPr>
          </a:p>
          <a:p>
            <a:r>
              <a:rPr lang="en-US" sz="2200" dirty="0" err="1">
                <a:latin typeface="Consolas"/>
                <a:cs typeface="Consolas"/>
              </a:rPr>
              <a:t>sst.setStatisticOutputOptions</a:t>
            </a:r>
            <a:r>
              <a:rPr lang="en-US" sz="2200" dirty="0">
                <a:latin typeface="Consolas"/>
                <a:cs typeface="Consolas"/>
              </a:rPr>
              <a:t>({ “</a:t>
            </a:r>
            <a:r>
              <a:rPr lang="en-US" sz="2200" dirty="0" err="1">
                <a:latin typeface="Consolas"/>
                <a:cs typeface="Consolas"/>
              </a:rPr>
              <a:t>filepath</a:t>
            </a:r>
            <a:r>
              <a:rPr lang="en-US" sz="2200" dirty="0">
                <a:latin typeface="Consolas"/>
                <a:cs typeface="Consolas"/>
              </a:rPr>
              <a:t>” : “</a:t>
            </a:r>
            <a:r>
              <a:rPr lang="en-US" sz="2200" dirty="0" err="1">
                <a:latin typeface="Consolas"/>
                <a:cs typeface="Consolas"/>
              </a:rPr>
              <a:t>stats.csv</a:t>
            </a:r>
            <a:r>
              <a:rPr lang="en-US" sz="2200" dirty="0">
                <a:latin typeface="Consolas"/>
                <a:cs typeface="Consolas"/>
              </a:rPr>
              <a:t>” })</a:t>
            </a:r>
          </a:p>
          <a:p>
            <a:endParaRPr lang="en-US" sz="2200" dirty="0">
              <a:latin typeface="Consolas"/>
              <a:cs typeface="Consolas"/>
            </a:endParaRPr>
          </a:p>
          <a:p>
            <a:r>
              <a:rPr lang="en-US" sz="2200" dirty="0" err="1">
                <a:latin typeface="Consolas"/>
                <a:cs typeface="Consolas"/>
              </a:rPr>
              <a:t>sst.setStatisticLoadLevel</a:t>
            </a:r>
            <a:r>
              <a:rPr lang="en-US" sz="2200" dirty="0">
                <a:latin typeface="Consolas"/>
                <a:cs typeface="Consolas"/>
              </a:rPr>
              <a:t>(5)</a:t>
            </a:r>
          </a:p>
          <a:p>
            <a:endParaRPr lang="en-US" sz="2200" dirty="0">
              <a:latin typeface="Consolas"/>
              <a:cs typeface="Consolas"/>
            </a:endParaRPr>
          </a:p>
          <a:p>
            <a:r>
              <a:rPr lang="en-US" sz="2200" dirty="0" err="1">
                <a:latin typeface="Consolas"/>
                <a:cs typeface="Consolas"/>
              </a:rPr>
              <a:t>sst.enableAllStatisticsForAllComponents</a:t>
            </a:r>
            <a:r>
              <a:rPr lang="en-US" sz="2200" dirty="0">
                <a:latin typeface="Consolas"/>
                <a:cs typeface="Consolas"/>
              </a:rPr>
              <a:t>()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4B46BB1F-BBDF-E048-927C-BF2065A2331D}"/>
              </a:ext>
            </a:extLst>
          </p:cNvPr>
          <p:cNvSpPr txBox="1">
            <a:spLocks/>
          </p:cNvSpPr>
          <p:nvPr/>
        </p:nvSpPr>
        <p:spPr>
          <a:xfrm>
            <a:off x="2300421" y="2167679"/>
            <a:ext cx="3064705" cy="133052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182880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System Font Regular"/>
              <a:buChar char="◦"/>
              <a:defRPr sz="2400" kern="1200">
                <a:solidFill>
                  <a:schemeClr val="tx1"/>
                </a:solidFill>
                <a:latin typeface="Gill Sans MT" panose="020B0502020104020203" pitchFamily="34" charset="77"/>
                <a:ea typeface="Gill Sans MT" panose="020B0502020104020203" pitchFamily="34" charset="77"/>
                <a:cs typeface="Gill Sans MT" panose="020B0502020104020203" pitchFamily="34" charset="77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2200" kern="1200">
                <a:solidFill>
                  <a:schemeClr val="tx1"/>
                </a:solidFill>
                <a:latin typeface="Gill Sans MT" panose="020B0502020104020203" pitchFamily="34" charset="77"/>
                <a:ea typeface="Gill Sans MT" panose="020B0502020104020203" pitchFamily="34" charset="77"/>
                <a:cs typeface="Gill Sans MT" panose="020B0502020104020203" pitchFamily="34" charset="77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2000" kern="1200">
                <a:solidFill>
                  <a:schemeClr val="tx1"/>
                </a:solidFill>
                <a:latin typeface="Gill Sans MT" panose="020B0502020104020203" pitchFamily="34" charset="77"/>
                <a:ea typeface="Gill Sans MT" panose="020B0502020104020203" pitchFamily="34" charset="77"/>
                <a:cs typeface="Gill Sans MT" panose="020B0502020104020203" pitchFamily="34" charset="77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ill Sans MT" panose="020B0502020104020203" pitchFamily="34" charset="77"/>
                <a:ea typeface="Gill Sans MT" panose="020B0502020104020203" pitchFamily="34" charset="77"/>
                <a:cs typeface="Gill Sans MT" panose="020B0502020104020203" pitchFamily="34" charset="77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600" kern="1200">
                <a:solidFill>
                  <a:schemeClr val="tx1"/>
                </a:solidFill>
                <a:latin typeface="Gill Sans MT" panose="020B0502020104020203" pitchFamily="34" charset="77"/>
                <a:ea typeface="Gill Sans MT" panose="020B0502020104020203" pitchFamily="34" charset="77"/>
                <a:cs typeface="Gill Sans MT" panose="020B0502020104020203" pitchFamily="34" charset="77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2"/>
            <a:r>
              <a:rPr lang="en-US" dirty="0"/>
              <a:t>txt</a:t>
            </a:r>
          </a:p>
          <a:p>
            <a:pPr lvl="2"/>
            <a:r>
              <a:rPr lang="en-US" dirty="0"/>
              <a:t>hdf5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319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a Simulation – Add Statistics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Copy configuration</a:t>
            </a:r>
          </a:p>
          <a:p>
            <a:endParaRPr lang="en-US" dirty="0"/>
          </a:p>
          <a:p>
            <a:r>
              <a:rPr lang="en-US" dirty="0"/>
              <a:t>Add statistics to new configuration</a:t>
            </a:r>
          </a:p>
          <a:p>
            <a:endParaRPr lang="en-US" dirty="0"/>
          </a:p>
          <a:p>
            <a:r>
              <a:rPr lang="en-US" dirty="0"/>
              <a:t>Launch simulation</a:t>
            </a:r>
          </a:p>
          <a:p>
            <a:endParaRPr lang="en-US" dirty="0"/>
          </a:p>
          <a:p>
            <a:r>
              <a:rPr lang="en-US" dirty="0"/>
              <a:t>Take a minute to look at the statistics</a:t>
            </a:r>
          </a:p>
          <a:p>
            <a:pPr lvl="1"/>
            <a:r>
              <a:rPr lang="en-US" dirty="0"/>
              <a:t>Can you calculate the L1 memory bandwidth?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265037" y="1564765"/>
            <a:ext cx="8034866" cy="369332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latin typeface="Consolas"/>
                <a:cs typeface="Consolas"/>
              </a:rPr>
              <a:t>$ </a:t>
            </a:r>
            <a:r>
              <a:rPr lang="en-US" dirty="0" err="1">
                <a:latin typeface="Consolas"/>
                <a:cs typeface="Consolas"/>
              </a:rPr>
              <a:t>cp</a:t>
            </a:r>
            <a:r>
              <a:rPr lang="en-US" dirty="0">
                <a:latin typeface="Consolas"/>
                <a:cs typeface="Consolas"/>
              </a:rPr>
              <a:t> demo_1.py demo_2.py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265036" y="2496722"/>
            <a:ext cx="8034867" cy="36933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latin typeface="Consolas"/>
                <a:cs typeface="Consolas"/>
              </a:rPr>
              <a:t>What should you add?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B216FD-B34D-2F44-920A-1F101601C0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Georgia Tech Brief (ARIAA)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265036" y="3428679"/>
            <a:ext cx="8034866" cy="369332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latin typeface="Consolas"/>
                <a:cs typeface="Consolas"/>
              </a:rPr>
              <a:t>$ </a:t>
            </a:r>
            <a:r>
              <a:rPr lang="en-US" dirty="0" err="1">
                <a:latin typeface="Consolas"/>
                <a:cs typeface="Consolas"/>
              </a:rPr>
              <a:t>sst</a:t>
            </a:r>
            <a:r>
              <a:rPr lang="en-US" dirty="0">
                <a:latin typeface="Consolas"/>
                <a:cs typeface="Consolas"/>
              </a:rPr>
              <a:t> demo_2.py</a:t>
            </a:r>
          </a:p>
        </p:txBody>
      </p:sp>
    </p:spTree>
    <p:extLst>
      <p:ext uri="{BB962C8B-B14F-4D97-AF65-F5344CB8AC3E}">
        <p14:creationId xmlns:p14="http://schemas.microsoft.com/office/powerpoint/2010/main" val="2377715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SST in parallel</a:t>
            </a:r>
            <a:endParaRPr lang="en-US" dirty="0"/>
          </a:p>
        </p:txBody>
      </p:sp>
      <p:sp>
        <p:nvSpPr>
          <p:cNvPr id="50" name="Footer Placeholder 49">
            <a:extLst>
              <a:ext uri="{FF2B5EF4-FFF2-40B4-BE49-F238E27FC236}">
                <a16:creationId xmlns:a16="http://schemas.microsoft.com/office/drawing/2014/main" id="{9D70730F-BA44-7849-BBCA-6F9EF2A8F8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Georgia Tech Brief (ARIAA)</a:t>
            </a:r>
            <a:endParaRPr lang="en-US" dirty="0"/>
          </a:p>
        </p:txBody>
      </p:sp>
      <p:sp>
        <p:nvSpPr>
          <p:cNvPr id="51" name="Slide Number Placeholder 50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648" y="1011845"/>
            <a:ext cx="6448350" cy="2458255"/>
          </a:xfrm>
        </p:spPr>
        <p:txBody>
          <a:bodyPr/>
          <a:lstStyle/>
          <a:p>
            <a:r>
              <a:rPr lang="en-US"/>
              <a:t>SST was designed from the ground up to enable scalable, parallel simulations</a:t>
            </a:r>
          </a:p>
          <a:p>
            <a:r>
              <a:rPr lang="en-US"/>
              <a:t>Components distributed among MPI ranks/threads</a:t>
            </a:r>
          </a:p>
          <a:p>
            <a:pPr lvl="1"/>
            <a:r>
              <a:rPr lang="en-US"/>
              <a:t>Link latency controls synchronization rate</a:t>
            </a:r>
          </a:p>
          <a:p>
            <a:pPr lvl="1"/>
            <a:endParaRPr lang="en-US"/>
          </a:p>
          <a:p>
            <a:endParaRPr lang="en-US"/>
          </a:p>
          <a:p>
            <a:pPr lvl="1"/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3D6B98A-8CE6-894D-BB64-0A15B393FD00}"/>
              </a:ext>
            </a:extLst>
          </p:cNvPr>
          <p:cNvGrpSpPr/>
          <p:nvPr/>
        </p:nvGrpSpPr>
        <p:grpSpPr>
          <a:xfrm>
            <a:off x="7704003" y="891955"/>
            <a:ext cx="3820831" cy="5318745"/>
            <a:chOff x="7194517" y="810728"/>
            <a:chExt cx="3820831" cy="5318745"/>
          </a:xfrm>
        </p:grpSpPr>
        <p:sp>
          <p:nvSpPr>
            <p:cNvPr id="5" name="Rectangle 4"/>
            <p:cNvSpPr/>
            <p:nvPr/>
          </p:nvSpPr>
          <p:spPr>
            <a:xfrm>
              <a:off x="7194517" y="810728"/>
              <a:ext cx="3820831" cy="2259541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7194517" y="3869932"/>
              <a:ext cx="3820831" cy="2259541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7246205" y="891955"/>
              <a:ext cx="3706703" cy="2104473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r>
                <a:rPr lang="en-US" sz="1100" dirty="0">
                  <a:solidFill>
                    <a:schemeClr val="tx1"/>
                  </a:solidFill>
                </a:rPr>
                <a:t>MPI Rank 0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7246205" y="3941107"/>
              <a:ext cx="915599" cy="2104473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r>
                <a:rPr lang="en-US" sz="1100" dirty="0">
                  <a:solidFill>
                    <a:schemeClr val="tx1"/>
                  </a:solidFill>
                </a:rPr>
                <a:t>MPI Rank 0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8176573" y="3941107"/>
              <a:ext cx="915599" cy="2104473"/>
            </a:xfrm>
            <a:prstGeom prst="rect">
              <a:avLst/>
            </a:prstGeom>
            <a:solidFill>
              <a:schemeClr val="accent6">
                <a:lumMod val="40000"/>
                <a:lumOff val="60000"/>
                <a:alpha val="8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r>
                <a:rPr lang="en-US" sz="1100" dirty="0">
                  <a:solidFill>
                    <a:schemeClr val="tx1"/>
                  </a:solidFill>
                </a:rPr>
                <a:t>MPI Rank 1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9106941" y="3941107"/>
              <a:ext cx="915599" cy="2104473"/>
            </a:xfrm>
            <a:prstGeom prst="rect">
              <a:avLst/>
            </a:prstGeom>
            <a:solidFill>
              <a:schemeClr val="accent6">
                <a:alpha val="77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r>
                <a:rPr lang="en-US" sz="1100" dirty="0">
                  <a:solidFill>
                    <a:schemeClr val="tx1"/>
                  </a:solidFill>
                </a:rPr>
                <a:t>MPI Rank 2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0037309" y="3941107"/>
              <a:ext cx="915599" cy="2104473"/>
            </a:xfrm>
            <a:prstGeom prst="rect">
              <a:avLst/>
            </a:prstGeom>
            <a:solidFill>
              <a:schemeClr val="accent6">
                <a:lumMod val="75000"/>
                <a:alpha val="69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r>
                <a:rPr lang="en-US" sz="1100" dirty="0">
                  <a:solidFill>
                    <a:schemeClr val="tx1"/>
                  </a:solidFill>
                </a:rPr>
                <a:t>MPI Rank 3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7361103" y="4014971"/>
              <a:ext cx="685800" cy="6858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Comp0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8291471" y="4014971"/>
              <a:ext cx="685800" cy="6858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Comp2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9221839" y="4014971"/>
              <a:ext cx="685800" cy="6858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Comp4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0152206" y="4014971"/>
              <a:ext cx="685800" cy="6858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Comp6</a:t>
              </a: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7361103" y="4882707"/>
              <a:ext cx="685800" cy="6858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Comp1</a:t>
              </a: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8291471" y="4882707"/>
              <a:ext cx="685800" cy="6858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Comp3</a:t>
              </a: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9221839" y="4882707"/>
              <a:ext cx="685800" cy="6858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Comp5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0152206" y="4882707"/>
              <a:ext cx="685800" cy="6858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Comp7</a:t>
              </a:r>
            </a:p>
          </p:txBody>
        </p:sp>
        <p:cxnSp>
          <p:nvCxnSpPr>
            <p:cNvPr id="20" name="Straight Arrow Connector 19"/>
            <p:cNvCxnSpPr>
              <a:stCxn id="12" idx="3"/>
              <a:endCxn id="13" idx="1"/>
            </p:cNvCxnSpPr>
            <p:nvPr/>
          </p:nvCxnSpPr>
          <p:spPr>
            <a:xfrm>
              <a:off x="8046903" y="4357871"/>
              <a:ext cx="244568" cy="0"/>
            </a:xfrm>
            <a:prstGeom prst="straightConnector1">
              <a:avLst/>
            </a:prstGeom>
            <a:ln>
              <a:solidFill>
                <a:schemeClr val="accent5"/>
              </a:solidFill>
              <a:headEnd type="stealth"/>
              <a:tailEnd type="stealt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>
              <a:stCxn id="16" idx="3"/>
              <a:endCxn id="17" idx="1"/>
            </p:cNvCxnSpPr>
            <p:nvPr/>
          </p:nvCxnSpPr>
          <p:spPr>
            <a:xfrm>
              <a:off x="8046903" y="5225607"/>
              <a:ext cx="244568" cy="0"/>
            </a:xfrm>
            <a:prstGeom prst="straightConnector1">
              <a:avLst/>
            </a:prstGeom>
            <a:ln>
              <a:solidFill>
                <a:schemeClr val="accent5"/>
              </a:solidFill>
              <a:headEnd type="stealth"/>
              <a:tailEnd type="stealt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>
              <a:stCxn id="17" idx="3"/>
              <a:endCxn id="18" idx="1"/>
            </p:cNvCxnSpPr>
            <p:nvPr/>
          </p:nvCxnSpPr>
          <p:spPr>
            <a:xfrm>
              <a:off x="8977271" y="5225607"/>
              <a:ext cx="244568" cy="0"/>
            </a:xfrm>
            <a:prstGeom prst="straightConnector1">
              <a:avLst/>
            </a:prstGeom>
            <a:ln>
              <a:solidFill>
                <a:schemeClr val="accent5"/>
              </a:solidFill>
              <a:headEnd type="stealth"/>
              <a:tailEnd type="stealt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>
              <a:stCxn id="18" idx="3"/>
              <a:endCxn id="19" idx="1"/>
            </p:cNvCxnSpPr>
            <p:nvPr/>
          </p:nvCxnSpPr>
          <p:spPr>
            <a:xfrm>
              <a:off x="9907641" y="5225607"/>
              <a:ext cx="244567" cy="0"/>
            </a:xfrm>
            <a:prstGeom prst="straightConnector1">
              <a:avLst/>
            </a:prstGeom>
            <a:ln>
              <a:solidFill>
                <a:schemeClr val="accent5"/>
              </a:solidFill>
              <a:headEnd type="stealth"/>
              <a:tailEnd type="stealt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>
              <a:stCxn id="14" idx="3"/>
              <a:endCxn id="15" idx="1"/>
            </p:cNvCxnSpPr>
            <p:nvPr/>
          </p:nvCxnSpPr>
          <p:spPr>
            <a:xfrm>
              <a:off x="9907641" y="4357871"/>
              <a:ext cx="244567" cy="0"/>
            </a:xfrm>
            <a:prstGeom prst="straightConnector1">
              <a:avLst/>
            </a:prstGeom>
            <a:ln>
              <a:solidFill>
                <a:schemeClr val="accent5"/>
              </a:solidFill>
              <a:headEnd type="stealth"/>
              <a:tailEnd type="stealt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>
              <a:stCxn id="13" idx="3"/>
              <a:endCxn id="14" idx="1"/>
            </p:cNvCxnSpPr>
            <p:nvPr/>
          </p:nvCxnSpPr>
          <p:spPr>
            <a:xfrm>
              <a:off x="8977271" y="4357871"/>
              <a:ext cx="244568" cy="0"/>
            </a:xfrm>
            <a:prstGeom prst="straightConnector1">
              <a:avLst/>
            </a:prstGeom>
            <a:ln>
              <a:solidFill>
                <a:schemeClr val="accent5"/>
              </a:solidFill>
              <a:headEnd type="stealth"/>
              <a:tailEnd type="stealt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>
              <a:stCxn id="12" idx="2"/>
              <a:endCxn id="16" idx="0"/>
            </p:cNvCxnSpPr>
            <p:nvPr/>
          </p:nvCxnSpPr>
          <p:spPr>
            <a:xfrm>
              <a:off x="7704003" y="4700771"/>
              <a:ext cx="0" cy="181936"/>
            </a:xfrm>
            <a:prstGeom prst="straightConnector1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  <a:headEnd type="stealth"/>
              <a:tailEnd type="stealt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>
              <a:stCxn id="13" idx="2"/>
              <a:endCxn id="17" idx="0"/>
            </p:cNvCxnSpPr>
            <p:nvPr/>
          </p:nvCxnSpPr>
          <p:spPr>
            <a:xfrm>
              <a:off x="8634371" y="4700771"/>
              <a:ext cx="0" cy="181936"/>
            </a:xfrm>
            <a:prstGeom prst="straightConnector1">
              <a:avLst/>
            </a:prstGeom>
            <a:ln>
              <a:solidFill>
                <a:schemeClr val="accent5"/>
              </a:solidFill>
              <a:headEnd type="stealth"/>
              <a:tailEnd type="stealt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>
              <a:stCxn id="14" idx="2"/>
              <a:endCxn id="18" idx="0"/>
            </p:cNvCxnSpPr>
            <p:nvPr/>
          </p:nvCxnSpPr>
          <p:spPr>
            <a:xfrm>
              <a:off x="9564739" y="4700771"/>
              <a:ext cx="0" cy="181936"/>
            </a:xfrm>
            <a:prstGeom prst="straightConnector1">
              <a:avLst/>
            </a:prstGeom>
            <a:ln>
              <a:solidFill>
                <a:schemeClr val="accent5"/>
              </a:solidFill>
              <a:headEnd type="stealth"/>
              <a:tailEnd type="stealt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>
              <a:stCxn id="15" idx="2"/>
              <a:endCxn id="19" idx="0"/>
            </p:cNvCxnSpPr>
            <p:nvPr/>
          </p:nvCxnSpPr>
          <p:spPr>
            <a:xfrm>
              <a:off x="10495106" y="4700771"/>
              <a:ext cx="0" cy="181936"/>
            </a:xfrm>
            <a:prstGeom prst="straightConnector1">
              <a:avLst/>
            </a:prstGeom>
            <a:ln>
              <a:solidFill>
                <a:schemeClr val="accent5"/>
              </a:solidFill>
              <a:headEnd type="stealth"/>
              <a:tailEnd type="stealt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Rectangle 29"/>
            <p:cNvSpPr/>
            <p:nvPr/>
          </p:nvSpPr>
          <p:spPr>
            <a:xfrm>
              <a:off x="7361103" y="981942"/>
              <a:ext cx="685800" cy="6858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Comp0</a:t>
              </a: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8291471" y="981942"/>
              <a:ext cx="685800" cy="6858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Comp2</a:t>
              </a: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9221839" y="981942"/>
              <a:ext cx="685800" cy="6858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Comp4</a:t>
              </a: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10152206" y="981942"/>
              <a:ext cx="685800" cy="6858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Comp6</a:t>
              </a: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7361103" y="1849678"/>
              <a:ext cx="685800" cy="6858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Comp1</a:t>
              </a: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8291471" y="1849678"/>
              <a:ext cx="685800" cy="6858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Comp3</a:t>
              </a: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9221839" y="1849678"/>
              <a:ext cx="685800" cy="6858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Comp5</a:t>
              </a: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10152206" y="1849678"/>
              <a:ext cx="685800" cy="6858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Comp7</a:t>
              </a:r>
            </a:p>
          </p:txBody>
        </p:sp>
        <p:cxnSp>
          <p:nvCxnSpPr>
            <p:cNvPr id="38" name="Straight Arrow Connector 37"/>
            <p:cNvCxnSpPr>
              <a:stCxn id="30" idx="3"/>
              <a:endCxn id="31" idx="1"/>
            </p:cNvCxnSpPr>
            <p:nvPr/>
          </p:nvCxnSpPr>
          <p:spPr>
            <a:xfrm>
              <a:off x="8046903" y="1324842"/>
              <a:ext cx="244568" cy="0"/>
            </a:xfrm>
            <a:prstGeom prst="straightConnector1">
              <a:avLst/>
            </a:prstGeom>
            <a:ln>
              <a:solidFill>
                <a:schemeClr val="accent5"/>
              </a:solidFill>
              <a:headEnd type="stealth"/>
              <a:tailEnd type="stealt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>
              <a:stCxn id="34" idx="3"/>
              <a:endCxn id="35" idx="1"/>
            </p:cNvCxnSpPr>
            <p:nvPr/>
          </p:nvCxnSpPr>
          <p:spPr>
            <a:xfrm>
              <a:off x="8046903" y="2192578"/>
              <a:ext cx="244568" cy="0"/>
            </a:xfrm>
            <a:prstGeom prst="straightConnector1">
              <a:avLst/>
            </a:prstGeom>
            <a:ln>
              <a:solidFill>
                <a:schemeClr val="accent5"/>
              </a:solidFill>
              <a:headEnd type="stealth"/>
              <a:tailEnd type="stealt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>
              <a:stCxn id="35" idx="3"/>
              <a:endCxn id="36" idx="1"/>
            </p:cNvCxnSpPr>
            <p:nvPr/>
          </p:nvCxnSpPr>
          <p:spPr>
            <a:xfrm>
              <a:off x="8977271" y="2192578"/>
              <a:ext cx="244568" cy="0"/>
            </a:xfrm>
            <a:prstGeom prst="straightConnector1">
              <a:avLst/>
            </a:prstGeom>
            <a:ln>
              <a:solidFill>
                <a:schemeClr val="accent5"/>
              </a:solidFill>
              <a:headEnd type="stealth"/>
              <a:tailEnd type="stealt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>
              <a:stCxn id="36" idx="3"/>
              <a:endCxn id="37" idx="1"/>
            </p:cNvCxnSpPr>
            <p:nvPr/>
          </p:nvCxnSpPr>
          <p:spPr>
            <a:xfrm>
              <a:off x="9907641" y="2192578"/>
              <a:ext cx="244567" cy="0"/>
            </a:xfrm>
            <a:prstGeom prst="straightConnector1">
              <a:avLst/>
            </a:prstGeom>
            <a:ln>
              <a:solidFill>
                <a:schemeClr val="accent5"/>
              </a:solidFill>
              <a:headEnd type="stealth"/>
              <a:tailEnd type="stealt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>
              <a:stCxn id="32" idx="3"/>
              <a:endCxn id="33" idx="1"/>
            </p:cNvCxnSpPr>
            <p:nvPr/>
          </p:nvCxnSpPr>
          <p:spPr>
            <a:xfrm>
              <a:off x="9907641" y="1324842"/>
              <a:ext cx="244567" cy="0"/>
            </a:xfrm>
            <a:prstGeom prst="straightConnector1">
              <a:avLst/>
            </a:prstGeom>
            <a:ln>
              <a:solidFill>
                <a:schemeClr val="accent5"/>
              </a:solidFill>
              <a:headEnd type="stealth"/>
              <a:tailEnd type="stealt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>
              <a:stCxn id="31" idx="3"/>
              <a:endCxn id="32" idx="1"/>
            </p:cNvCxnSpPr>
            <p:nvPr/>
          </p:nvCxnSpPr>
          <p:spPr>
            <a:xfrm>
              <a:off x="8977271" y="1324842"/>
              <a:ext cx="244568" cy="0"/>
            </a:xfrm>
            <a:prstGeom prst="straightConnector1">
              <a:avLst/>
            </a:prstGeom>
            <a:ln>
              <a:solidFill>
                <a:schemeClr val="accent5"/>
              </a:solidFill>
              <a:headEnd type="stealth"/>
              <a:tailEnd type="stealt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>
              <a:stCxn id="30" idx="2"/>
              <a:endCxn id="34" idx="0"/>
            </p:cNvCxnSpPr>
            <p:nvPr/>
          </p:nvCxnSpPr>
          <p:spPr>
            <a:xfrm>
              <a:off x="7704003" y="1667742"/>
              <a:ext cx="0" cy="181936"/>
            </a:xfrm>
            <a:prstGeom prst="straightConnector1">
              <a:avLst/>
            </a:prstGeom>
            <a:ln>
              <a:solidFill>
                <a:schemeClr val="accent5"/>
              </a:solidFill>
              <a:headEnd type="stealth"/>
              <a:tailEnd type="stealt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>
              <a:stCxn id="31" idx="2"/>
              <a:endCxn id="35" idx="0"/>
            </p:cNvCxnSpPr>
            <p:nvPr/>
          </p:nvCxnSpPr>
          <p:spPr>
            <a:xfrm>
              <a:off x="8634371" y="1667742"/>
              <a:ext cx="0" cy="181936"/>
            </a:xfrm>
            <a:prstGeom prst="straightConnector1">
              <a:avLst/>
            </a:prstGeom>
            <a:ln>
              <a:solidFill>
                <a:schemeClr val="accent5"/>
              </a:solidFill>
              <a:headEnd type="stealth"/>
              <a:tailEnd type="stealt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>
              <a:stCxn id="32" idx="2"/>
              <a:endCxn id="36" idx="0"/>
            </p:cNvCxnSpPr>
            <p:nvPr/>
          </p:nvCxnSpPr>
          <p:spPr>
            <a:xfrm>
              <a:off x="9564739" y="1667742"/>
              <a:ext cx="0" cy="181936"/>
            </a:xfrm>
            <a:prstGeom prst="straightConnector1">
              <a:avLst/>
            </a:prstGeom>
            <a:ln>
              <a:solidFill>
                <a:schemeClr val="accent5"/>
              </a:solidFill>
              <a:headEnd type="stealth"/>
              <a:tailEnd type="stealt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Up-Down Arrow 46"/>
            <p:cNvSpPr/>
            <p:nvPr/>
          </p:nvSpPr>
          <p:spPr>
            <a:xfrm>
              <a:off x="8793801" y="3070269"/>
              <a:ext cx="596743" cy="799663"/>
            </a:xfrm>
            <a:prstGeom prst="upDownArrow">
              <a:avLst/>
            </a:prstGeom>
            <a:gradFill>
              <a:gsLst>
                <a:gs pos="0">
                  <a:schemeClr val="accent5">
                    <a:tint val="65000"/>
                    <a:shade val="92000"/>
                    <a:satMod val="130000"/>
                  </a:schemeClr>
                </a:gs>
                <a:gs pos="100000">
                  <a:schemeClr val="accent5">
                    <a:tint val="60000"/>
                    <a:shade val="99000"/>
                    <a:satMod val="120000"/>
                    <a:lumMod val="47000"/>
                    <a:lumOff val="53000"/>
                  </a:schemeClr>
                </a:gs>
                <a:gs pos="100000">
                  <a:schemeClr val="accent5">
                    <a:tint val="55000"/>
                    <a:satMod val="140000"/>
                  </a:schemeClr>
                </a:gs>
              </a:gsLst>
            </a:gradFill>
            <a:ln>
              <a:solidFill>
                <a:schemeClr val="accent5">
                  <a:alpha val="30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48" name="Straight Arrow Connector 47"/>
            <p:cNvCxnSpPr>
              <a:stCxn id="33" idx="2"/>
              <a:endCxn id="37" idx="0"/>
            </p:cNvCxnSpPr>
            <p:nvPr/>
          </p:nvCxnSpPr>
          <p:spPr>
            <a:xfrm>
              <a:off x="10495106" y="1667742"/>
              <a:ext cx="0" cy="181936"/>
            </a:xfrm>
            <a:prstGeom prst="straightConnector1">
              <a:avLst/>
            </a:prstGeom>
            <a:ln>
              <a:solidFill>
                <a:schemeClr val="accent5"/>
              </a:solidFill>
              <a:headEnd type="stealth"/>
              <a:tailEnd type="stealt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/>
            <p:cNvSpPr txBox="1"/>
            <p:nvPr/>
          </p:nvSpPr>
          <p:spPr>
            <a:xfrm>
              <a:off x="7907579" y="3293997"/>
              <a:ext cx="23482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Calibri"/>
                  <a:cs typeface="Calibri"/>
                </a:rPr>
                <a:t>Same configuration file</a:t>
              </a:r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CF1A18DD-C485-6F43-B4DF-125C58FD8C98}"/>
              </a:ext>
            </a:extLst>
          </p:cNvPr>
          <p:cNvSpPr txBox="1"/>
          <p:nvPr/>
        </p:nvSpPr>
        <p:spPr>
          <a:xfrm>
            <a:off x="987657" y="3470100"/>
            <a:ext cx="5508204" cy="2862322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Consolas"/>
                <a:cs typeface="Consolas"/>
              </a:rPr>
              <a:t># Two ranks</a:t>
            </a:r>
          </a:p>
          <a:p>
            <a:r>
              <a:rPr lang="en-US" dirty="0">
                <a:latin typeface="Consolas"/>
                <a:cs typeface="Consolas"/>
              </a:rPr>
              <a:t>$ </a:t>
            </a:r>
            <a:r>
              <a:rPr lang="en-US" dirty="0" err="1">
                <a:latin typeface="Consolas"/>
                <a:cs typeface="Consolas"/>
              </a:rPr>
              <a:t>mpirun</a:t>
            </a:r>
            <a:r>
              <a:rPr lang="en-US" dirty="0">
                <a:latin typeface="Consolas"/>
                <a:cs typeface="Consolas"/>
              </a:rPr>
              <a:t> –np 2 </a:t>
            </a:r>
            <a:r>
              <a:rPr lang="en-US" dirty="0" err="1">
                <a:latin typeface="Consolas"/>
                <a:cs typeface="Consolas"/>
              </a:rPr>
              <a:t>sst</a:t>
            </a:r>
            <a:r>
              <a:rPr lang="en-US" dirty="0">
                <a:latin typeface="Consolas"/>
                <a:cs typeface="Consolas"/>
              </a:rPr>
              <a:t> demo1.py</a:t>
            </a:r>
          </a:p>
          <a:p>
            <a:endParaRPr lang="en-US" dirty="0">
              <a:latin typeface="Consolas"/>
              <a:cs typeface="Consolas"/>
            </a:endParaRP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Consolas"/>
                <a:cs typeface="Consolas"/>
              </a:rPr>
              <a:t># Two threads</a:t>
            </a:r>
          </a:p>
          <a:p>
            <a:r>
              <a:rPr lang="en-US" dirty="0">
                <a:latin typeface="Consolas"/>
                <a:cs typeface="Consolas"/>
              </a:rPr>
              <a:t>$ </a:t>
            </a:r>
            <a:r>
              <a:rPr lang="en-US" dirty="0" err="1">
                <a:latin typeface="Consolas"/>
                <a:cs typeface="Consolas"/>
              </a:rPr>
              <a:t>sst</a:t>
            </a:r>
            <a:r>
              <a:rPr lang="en-US" dirty="0">
                <a:latin typeface="Consolas"/>
                <a:cs typeface="Consolas"/>
              </a:rPr>
              <a:t> –n 2 demo1.py</a:t>
            </a:r>
          </a:p>
          <a:p>
            <a:endParaRPr lang="en-US" dirty="0">
              <a:latin typeface="Consolas"/>
              <a:cs typeface="Consolas"/>
            </a:endParaRP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Consolas"/>
                <a:cs typeface="Consolas"/>
              </a:rPr>
              <a:t># Two ranks with two threads each</a:t>
            </a: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Consolas"/>
                <a:cs typeface="Consolas"/>
              </a:rPr>
              <a:t># This will give a warning since we only</a:t>
            </a: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Consolas"/>
                <a:cs typeface="Consolas"/>
              </a:rPr>
              <a:t># have 3 components across 4 ranks/threads</a:t>
            </a:r>
          </a:p>
          <a:p>
            <a:r>
              <a:rPr lang="en-US" dirty="0">
                <a:latin typeface="Consolas"/>
                <a:cs typeface="Consolas"/>
              </a:rPr>
              <a:t>$ </a:t>
            </a:r>
            <a:r>
              <a:rPr lang="en-US" dirty="0" err="1">
                <a:latin typeface="Consolas"/>
                <a:cs typeface="Consolas"/>
              </a:rPr>
              <a:t>mpirun</a:t>
            </a:r>
            <a:r>
              <a:rPr lang="en-US" dirty="0">
                <a:latin typeface="Consolas"/>
                <a:cs typeface="Consolas"/>
              </a:rPr>
              <a:t> –np 2 </a:t>
            </a:r>
            <a:r>
              <a:rPr lang="en-US" dirty="0" err="1">
                <a:latin typeface="Consolas"/>
                <a:cs typeface="Consolas"/>
              </a:rPr>
              <a:t>sst</a:t>
            </a:r>
            <a:r>
              <a:rPr lang="en-US" dirty="0">
                <a:latin typeface="Consolas"/>
                <a:cs typeface="Consolas"/>
              </a:rPr>
              <a:t> –n 2 demo1.py</a:t>
            </a:r>
          </a:p>
        </p:txBody>
      </p:sp>
    </p:spTree>
    <p:extLst>
      <p:ext uri="{BB962C8B-B14F-4D97-AF65-F5344CB8AC3E}">
        <p14:creationId xmlns:p14="http://schemas.microsoft.com/office/powerpoint/2010/main" val="3378211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E044ED-F15F-1C4F-98BA-D2C0C53DB98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SST Elements: A Tour</a:t>
            </a:r>
            <a:endParaRPr lang="en-US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A3C18B6D-B516-1A43-BC5E-9944B3497F9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BF524E4-A33D-6D41-9D68-2F4769121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2778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A1E1D-E2C1-E24C-AA4E-47F611604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SST Element Libraries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24DC39B-0FE8-A94D-A516-00365B5DEB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D3270B-ABA0-CD48-BAF6-82CEBD9F1A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Elements are libraries of related components</a:t>
            </a:r>
          </a:p>
          <a:p>
            <a:pPr lvl="1"/>
            <a:r>
              <a:rPr lang="en-US" dirty="0"/>
              <a:t>Elements must be </a:t>
            </a:r>
            <a:r>
              <a:rPr lang="en-US" i="1" dirty="0">
                <a:solidFill>
                  <a:schemeClr val="accent6"/>
                </a:solidFill>
              </a:rPr>
              <a:t>registered</a:t>
            </a:r>
            <a:r>
              <a:rPr lang="en-US" dirty="0"/>
              <a:t> with the SST core</a:t>
            </a:r>
          </a:p>
          <a:p>
            <a:pPr lvl="2"/>
            <a:r>
              <a:rPr lang="en-US" dirty="0"/>
              <a:t>Tells SST where to find this set of components</a:t>
            </a:r>
          </a:p>
          <a:p>
            <a:pPr lvl="2"/>
            <a:r>
              <a:rPr lang="en-US" dirty="0"/>
              <a:t>Includes information on parameters and statistics for each component</a:t>
            </a:r>
          </a:p>
          <a:p>
            <a:r>
              <a:rPr lang="en-US" dirty="0">
                <a:solidFill>
                  <a:schemeClr val="accent6"/>
                </a:solidFill>
              </a:rPr>
              <a:t>SST provides a set of element libraries</a:t>
            </a:r>
          </a:p>
          <a:p>
            <a:pPr lvl="1"/>
            <a:r>
              <a:rPr lang="en-US" dirty="0"/>
              <a:t>Processor, network, memory, etc.</a:t>
            </a:r>
          </a:p>
          <a:p>
            <a:pPr lvl="1"/>
            <a:r>
              <a:rPr lang="en-US" dirty="0"/>
              <a:t>Tested for interoperability within and across libraries</a:t>
            </a:r>
          </a:p>
          <a:p>
            <a:pPr lvl="1"/>
            <a:r>
              <a:rPr lang="en-US" dirty="0"/>
              <a:t>Many are compatible with external “components” such as Ramulator and Spike</a:t>
            </a:r>
          </a:p>
          <a:p>
            <a:pPr lvl="2"/>
            <a:r>
              <a:rPr lang="en-US" dirty="0"/>
              <a:t>See </a:t>
            </a:r>
            <a:r>
              <a:rPr lang="en-US" dirty="0">
                <a:hlinkClick r:id="rId2"/>
              </a:rPr>
              <a:t>www.sst-simulator.org</a:t>
            </a:r>
            <a:r>
              <a:rPr lang="en-US" dirty="0"/>
              <a:t> for more information</a:t>
            </a:r>
          </a:p>
          <a:p>
            <a:r>
              <a:rPr lang="en-US" dirty="0">
                <a:solidFill>
                  <a:schemeClr val="accent6"/>
                </a:solidFill>
              </a:rPr>
              <a:t>You can also register your own elements</a:t>
            </a:r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Graphic 6" descr="Checklist">
            <a:extLst>
              <a:ext uri="{FF2B5EF4-FFF2-40B4-BE49-F238E27FC236}">
                <a16:creationId xmlns:a16="http://schemas.microsoft.com/office/drawing/2014/main" id="{A2B14786-5B79-3441-818B-0FB8704924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250972">
            <a:off x="8931586" y="1258276"/>
            <a:ext cx="1450910" cy="1450910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C1F421-FF29-0B46-8BDC-A916AB6A10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Georgia Tech Brief (ARIAA)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3773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C31F6-4BF3-0046-ACB1-20293F282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SST 9.0 Elements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D9E064-C0F8-0043-8AFF-3FBCAE4F6A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35F21B4-9AA6-AF4A-BAFC-8DB933F4F4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648" y="1014984"/>
            <a:ext cx="11471352" cy="4992005"/>
          </a:xfrm>
        </p:spPr>
        <p:txBody>
          <a:bodyPr numCol="2">
            <a:noAutofit/>
          </a:bodyPr>
          <a:lstStyle/>
          <a:p>
            <a:r>
              <a:rPr lang="en-US" sz="1900" dirty="0"/>
              <a:t>Processors</a:t>
            </a:r>
          </a:p>
          <a:p>
            <a:pPr lvl="1"/>
            <a:r>
              <a:rPr lang="en-US" sz="1900" dirty="0"/>
              <a:t>Ariel – PIN-based</a:t>
            </a:r>
          </a:p>
          <a:p>
            <a:pPr lvl="1"/>
            <a:r>
              <a:rPr lang="en-US" sz="1900" dirty="0"/>
              <a:t>Juno – simple ISA processor</a:t>
            </a:r>
          </a:p>
          <a:p>
            <a:pPr lvl="1"/>
            <a:r>
              <a:rPr lang="en-US" sz="1900" dirty="0"/>
              <a:t>Miranda – pattern generator</a:t>
            </a:r>
          </a:p>
          <a:p>
            <a:pPr lvl="1"/>
            <a:r>
              <a:rPr lang="en-US" sz="1900" dirty="0"/>
              <a:t>Prospero – trace execution</a:t>
            </a:r>
          </a:p>
          <a:p>
            <a:pPr lvl="1"/>
            <a:r>
              <a:rPr lang="en-US" sz="1900" dirty="0" err="1"/>
              <a:t>GeNSA</a:t>
            </a:r>
            <a:r>
              <a:rPr lang="en-US" sz="1900" dirty="0"/>
              <a:t> – Spiking temporal processing unit</a:t>
            </a:r>
          </a:p>
          <a:p>
            <a:r>
              <a:rPr lang="en-US" sz="1900" dirty="0"/>
              <a:t>Memory Subsystem</a:t>
            </a:r>
          </a:p>
          <a:p>
            <a:pPr lvl="1"/>
            <a:r>
              <a:rPr lang="en-US" sz="1900" dirty="0" err="1"/>
              <a:t>cacheTracer</a:t>
            </a:r>
            <a:r>
              <a:rPr lang="en-US" sz="1900" dirty="0"/>
              <a:t> – cache tracing</a:t>
            </a:r>
          </a:p>
          <a:p>
            <a:pPr lvl="1"/>
            <a:r>
              <a:rPr lang="en-US" sz="1900" dirty="0"/>
              <a:t>Cassini – cache </a:t>
            </a:r>
            <a:r>
              <a:rPr lang="en-US" sz="1900" dirty="0" err="1"/>
              <a:t>prefetchers</a:t>
            </a:r>
            <a:endParaRPr lang="en-US" sz="1900" dirty="0"/>
          </a:p>
          <a:p>
            <a:pPr lvl="1"/>
            <a:r>
              <a:rPr lang="en-US" sz="1900" dirty="0" err="1"/>
              <a:t>CramSim</a:t>
            </a:r>
            <a:r>
              <a:rPr lang="en-US" sz="1900" dirty="0"/>
              <a:t> – DDR, HBM</a:t>
            </a:r>
          </a:p>
          <a:p>
            <a:pPr lvl="1"/>
            <a:r>
              <a:rPr lang="en-US" sz="1900" dirty="0" err="1"/>
              <a:t>MemHierarchy</a:t>
            </a:r>
            <a:r>
              <a:rPr lang="en-US" sz="1900" dirty="0"/>
              <a:t> – caches, directory, memory</a:t>
            </a:r>
          </a:p>
          <a:p>
            <a:pPr lvl="1"/>
            <a:r>
              <a:rPr lang="en-US" sz="1900" dirty="0"/>
              <a:t>Messier - NVM</a:t>
            </a:r>
          </a:p>
          <a:p>
            <a:pPr lvl="1"/>
            <a:r>
              <a:rPr lang="en-US" sz="1900" dirty="0"/>
              <a:t>Samba – TLB</a:t>
            </a:r>
          </a:p>
          <a:p>
            <a:pPr lvl="1"/>
            <a:r>
              <a:rPr lang="en-US" sz="1900" dirty="0" err="1"/>
              <a:t>VaultSimC</a:t>
            </a:r>
            <a:r>
              <a:rPr lang="en-US" sz="1900" dirty="0"/>
              <a:t> – vaulted stacked memory</a:t>
            </a:r>
          </a:p>
          <a:p>
            <a:endParaRPr lang="en-US" sz="1900" dirty="0"/>
          </a:p>
          <a:p>
            <a:endParaRPr lang="en-US" sz="1900" dirty="0"/>
          </a:p>
          <a:p>
            <a:r>
              <a:rPr lang="en-US" sz="1900" dirty="0"/>
              <a:t>Network drivers</a:t>
            </a:r>
          </a:p>
          <a:p>
            <a:pPr lvl="1"/>
            <a:r>
              <a:rPr lang="en-US" sz="1900" dirty="0"/>
              <a:t>Ember – communication patterns</a:t>
            </a:r>
          </a:p>
          <a:p>
            <a:pPr lvl="1"/>
            <a:r>
              <a:rPr lang="en-US" sz="1900" dirty="0"/>
              <a:t>Firefly – communication protocols </a:t>
            </a:r>
          </a:p>
          <a:p>
            <a:pPr lvl="1"/>
            <a:r>
              <a:rPr lang="en-US" sz="1900" dirty="0"/>
              <a:t>Hermes – MPI-like driver interface</a:t>
            </a:r>
          </a:p>
          <a:p>
            <a:pPr lvl="1"/>
            <a:r>
              <a:rPr lang="en-US" sz="1900" dirty="0"/>
              <a:t>Zodiac – trace based driver</a:t>
            </a:r>
          </a:p>
          <a:p>
            <a:pPr lvl="1"/>
            <a:r>
              <a:rPr lang="en-US" sz="1900" dirty="0"/>
              <a:t>Thornhill – memory models for Ember sims</a:t>
            </a:r>
          </a:p>
          <a:p>
            <a:r>
              <a:rPr lang="en-US" sz="1900" dirty="0"/>
              <a:t>Networks/</a:t>
            </a:r>
            <a:r>
              <a:rPr lang="en-US" sz="1900" dirty="0" err="1"/>
              <a:t>NoCs</a:t>
            </a:r>
            <a:endParaRPr lang="en-US" sz="1900" dirty="0"/>
          </a:p>
          <a:p>
            <a:pPr lvl="1"/>
            <a:r>
              <a:rPr lang="en-US" sz="1900" dirty="0"/>
              <a:t>Merlin – flexible network modeling</a:t>
            </a:r>
          </a:p>
          <a:p>
            <a:pPr lvl="1"/>
            <a:r>
              <a:rPr lang="en-US" sz="1900" dirty="0"/>
              <a:t>Kingsley – mesh </a:t>
            </a:r>
            <a:r>
              <a:rPr lang="en-US" sz="1900" dirty="0" err="1"/>
              <a:t>NoC</a:t>
            </a:r>
            <a:endParaRPr lang="en-US" sz="1900" dirty="0"/>
          </a:p>
          <a:p>
            <a:pPr lvl="1"/>
            <a:r>
              <a:rPr lang="en-US" sz="1900" dirty="0"/>
              <a:t>Shogun – crossbar </a:t>
            </a:r>
            <a:r>
              <a:rPr lang="en-US" sz="1900" dirty="0" err="1"/>
              <a:t>NoC</a:t>
            </a:r>
            <a:endParaRPr lang="en-US" sz="1900" dirty="0"/>
          </a:p>
          <a:p>
            <a:r>
              <a:rPr lang="en-US" sz="1900" dirty="0"/>
              <a:t>Others</a:t>
            </a:r>
          </a:p>
          <a:p>
            <a:pPr lvl="1"/>
            <a:r>
              <a:rPr lang="en-US" sz="1900" dirty="0" err="1"/>
              <a:t>sst</a:t>
            </a:r>
            <a:r>
              <a:rPr lang="en-US" sz="1900" dirty="0"/>
              <a:t>-macro – network drivers/network</a:t>
            </a:r>
          </a:p>
          <a:p>
            <a:pPr lvl="1"/>
            <a:r>
              <a:rPr lang="en-US" sz="1900" dirty="0"/>
              <a:t>scheduler – job scheduling</a:t>
            </a:r>
          </a:p>
          <a:p>
            <a:pPr lvl="1"/>
            <a:r>
              <a:rPr lang="en-US" sz="1900" dirty="0" err="1"/>
              <a:t>simpleSimulation</a:t>
            </a:r>
            <a:r>
              <a:rPr lang="en-US" sz="1900" dirty="0"/>
              <a:t> – “car wash” example</a:t>
            </a:r>
          </a:p>
          <a:p>
            <a:pPr lvl="1"/>
            <a:r>
              <a:rPr lang="en-US" sz="1900" dirty="0" err="1"/>
              <a:t>simpleElementExample</a:t>
            </a:r>
            <a:r>
              <a:rPr lang="en-US" sz="1900" dirty="0"/>
              <a:t> – many examples</a:t>
            </a:r>
          </a:p>
          <a:p>
            <a:pPr lvl="1"/>
            <a:r>
              <a:rPr lang="en-US" sz="1900" dirty="0" err="1"/>
              <a:t>sst</a:t>
            </a:r>
            <a:r>
              <a:rPr lang="en-US" sz="1900" dirty="0"/>
              <a:t>-external-element – example element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7B0935-51DA-1248-B83A-78A52261F6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Georgia Tech Brief (ARIAA)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8695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9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1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3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1000" fill="hold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5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1000" fill="hold"/>
                                        <p:tgtEl>
                                          <p:spTgt spid="5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7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1000" fill="hold"/>
                                        <p:tgtEl>
                                          <p:spTgt spid="5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9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" dur="1000" fill="hold"/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1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1000" fill="hold"/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3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" dur="1000" fill="hold"/>
                                        <p:tgtEl>
                                          <p:spTgt spid="5">
                                            <p:txEl>
                                              <p:pRg st="28" end="2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1A918-F992-BA40-834C-EB6756FA8D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4"/>
                </a:solidFill>
              </a:rPr>
              <a:t>Juno: </a:t>
            </a:r>
            <a:r>
              <a:rPr lang="en-US" dirty="0">
                <a:solidFill>
                  <a:schemeClr val="tx1"/>
                </a:solidFill>
              </a:rPr>
              <a:t>Simple instruction processor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97F243-D0DC-FE4A-A147-866251F1B0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9130260-3F1C-8B49-9C08-47F27CE2D3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648" y="1014984"/>
            <a:ext cx="7307012" cy="4663440"/>
          </a:xfrm>
        </p:spPr>
        <p:txBody>
          <a:bodyPr/>
          <a:lstStyle/>
          <a:p>
            <a:r>
              <a:rPr lang="en-US" dirty="0"/>
              <a:t>Executes a program written in simple “assembly”</a:t>
            </a:r>
          </a:p>
          <a:p>
            <a:pPr lvl="1"/>
            <a:r>
              <a:rPr lang="en-US" dirty="0"/>
              <a:t>32-bit wide instructions with 8 bit op codes</a:t>
            </a:r>
          </a:p>
          <a:p>
            <a:pPr lvl="1"/>
            <a:r>
              <a:rPr lang="en-US" dirty="0"/>
              <a:t>64-bit integer operations </a:t>
            </a:r>
          </a:p>
          <a:p>
            <a:pPr lvl="2"/>
            <a:r>
              <a:rPr lang="en-US" dirty="0"/>
              <a:t>ADD, SUB, DIV, MUL,</a:t>
            </a:r>
          </a:p>
          <a:p>
            <a:pPr lvl="2"/>
            <a:r>
              <a:rPr lang="en-US" dirty="0"/>
              <a:t>AND, OR, XOR, NOT</a:t>
            </a:r>
          </a:p>
          <a:p>
            <a:pPr lvl="1"/>
            <a:r>
              <a:rPr lang="en-US" dirty="0"/>
              <a:t>Jump by register value (JGT-Zero, JLZ-Zero, J-Zero)</a:t>
            </a:r>
          </a:p>
          <a:p>
            <a:pPr lvl="2"/>
            <a:r>
              <a:rPr lang="en-US" dirty="0"/>
              <a:t>Jump up to16 bits in either direction from current PC</a:t>
            </a:r>
          </a:p>
          <a:p>
            <a:pPr lvl="1"/>
            <a:r>
              <a:rPr lang="en-US" dirty="0"/>
              <a:t>Up to 253 user registers</a:t>
            </a:r>
          </a:p>
          <a:p>
            <a:pPr lvl="2"/>
            <a:r>
              <a:rPr lang="en-US" dirty="0"/>
              <a:t>r0 = PC</a:t>
            </a:r>
          </a:p>
          <a:p>
            <a:pPr lvl="2"/>
            <a:r>
              <a:rPr lang="en-US" dirty="0"/>
              <a:t>r1 = data start register</a:t>
            </a:r>
          </a:p>
        </p:txBody>
      </p:sp>
      <p:sp>
        <p:nvSpPr>
          <p:cNvPr id="6" name="Shape 181">
            <a:extLst>
              <a:ext uri="{FF2B5EF4-FFF2-40B4-BE49-F238E27FC236}">
                <a16:creationId xmlns:a16="http://schemas.microsoft.com/office/drawing/2014/main" id="{ACFD13AF-FCBB-A74A-827A-FCE727FAA68E}"/>
              </a:ext>
            </a:extLst>
          </p:cNvPr>
          <p:cNvSpPr/>
          <p:nvPr/>
        </p:nvSpPr>
        <p:spPr>
          <a:xfrm>
            <a:off x="8982579" y="1132499"/>
            <a:ext cx="2290083" cy="808373"/>
          </a:xfrm>
          <a:prstGeom prst="roundRect">
            <a:avLst>
              <a:gd name="adj" fmla="val 2356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 lang="en-US" dirty="0"/>
              <a:t>Memory</a:t>
            </a:r>
            <a:endParaRPr dirty="0"/>
          </a:p>
        </p:txBody>
      </p:sp>
      <p:sp>
        <p:nvSpPr>
          <p:cNvPr id="7" name="Shape 178">
            <a:extLst>
              <a:ext uri="{FF2B5EF4-FFF2-40B4-BE49-F238E27FC236}">
                <a16:creationId xmlns:a16="http://schemas.microsoft.com/office/drawing/2014/main" id="{8A6077CE-9072-2C45-A1E1-8472E67A250B}"/>
              </a:ext>
            </a:extLst>
          </p:cNvPr>
          <p:cNvSpPr/>
          <p:nvPr/>
        </p:nvSpPr>
        <p:spPr>
          <a:xfrm>
            <a:off x="8438040" y="2432326"/>
            <a:ext cx="3200400" cy="4019107"/>
          </a:xfrm>
          <a:prstGeom prst="roundRect">
            <a:avLst>
              <a:gd name="adj" fmla="val 11856"/>
            </a:avLst>
          </a:prstGeom>
          <a:gradFill>
            <a:gsLst>
              <a:gs pos="0">
                <a:srgbClr val="042F6C"/>
              </a:gs>
              <a:gs pos="100000">
                <a:srgbClr val="AFB6CF"/>
              </a:gs>
            </a:gsLst>
            <a:lin ang="16200000"/>
          </a:gradFill>
          <a:ln>
            <a:solidFill>
              <a:srgbClr val="0E3060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t" anchorCtr="0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 lang="en-US" dirty="0"/>
              <a:t>Juno</a:t>
            </a:r>
            <a:endParaRPr dirty="0"/>
          </a:p>
        </p:txBody>
      </p:sp>
      <p:sp>
        <p:nvSpPr>
          <p:cNvPr id="8" name="Shape 182">
            <a:extLst>
              <a:ext uri="{FF2B5EF4-FFF2-40B4-BE49-F238E27FC236}">
                <a16:creationId xmlns:a16="http://schemas.microsoft.com/office/drawing/2014/main" id="{360B6301-FA6F-DD4A-AFE4-470ECA5FD980}"/>
              </a:ext>
            </a:extLst>
          </p:cNvPr>
          <p:cNvSpPr/>
          <p:nvPr/>
        </p:nvSpPr>
        <p:spPr>
          <a:xfrm rot="16200000">
            <a:off x="9841683" y="1992835"/>
            <a:ext cx="491455" cy="387529"/>
          </a:xfrm>
          <a:prstGeom prst="leftRightArrow">
            <a:avLst>
              <a:gd name="adj1" fmla="val 33997"/>
              <a:gd name="adj2" fmla="val 39660"/>
            </a:avLst>
          </a:prstGeom>
          <a:solidFill>
            <a:srgbClr val="C00000"/>
          </a:solidFill>
          <a:ln>
            <a:solidFill>
              <a:srgbClr val="AA0000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lvl="0">
              <a:defRPr>
                <a:solidFill>
                  <a:srgbClr val="FFFFFF"/>
                </a:solidFill>
              </a:defRPr>
            </a:pPr>
            <a:endParaRPr dirty="0"/>
          </a:p>
        </p:txBody>
      </p:sp>
      <p:sp>
        <p:nvSpPr>
          <p:cNvPr id="9" name="Shape 181">
            <a:extLst>
              <a:ext uri="{FF2B5EF4-FFF2-40B4-BE49-F238E27FC236}">
                <a16:creationId xmlns:a16="http://schemas.microsoft.com/office/drawing/2014/main" id="{C54CA90C-4AC9-F747-B865-1329A017ED57}"/>
              </a:ext>
            </a:extLst>
          </p:cNvPr>
          <p:cNvSpPr/>
          <p:nvPr/>
        </p:nvSpPr>
        <p:spPr>
          <a:xfrm>
            <a:off x="8982579" y="4114085"/>
            <a:ext cx="2136528" cy="615799"/>
          </a:xfrm>
          <a:prstGeom prst="roundRect">
            <a:avLst>
              <a:gd name="adj" fmla="val 23566"/>
            </a:avLst>
          </a:prstGeom>
          <a:gradFill>
            <a:gsLst>
              <a:gs pos="0">
                <a:schemeClr val="accent5">
                  <a:lumMod val="40000"/>
                  <a:lumOff val="60000"/>
                </a:schemeClr>
              </a:gs>
              <a:gs pos="100000">
                <a:schemeClr val="accent5">
                  <a:lumMod val="20000"/>
                  <a:lumOff val="80000"/>
                </a:schemeClr>
              </a:gs>
            </a:gsLst>
            <a:lin ang="16200000"/>
          </a:gradFill>
          <a:ln>
            <a:solidFill>
              <a:srgbClr val="AA0000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 lang="en-US" dirty="0"/>
              <a:t>Instruction Manager</a:t>
            </a:r>
            <a:endParaRPr dirty="0"/>
          </a:p>
        </p:txBody>
      </p:sp>
      <p:sp>
        <p:nvSpPr>
          <p:cNvPr id="10" name="Shape 181">
            <a:extLst>
              <a:ext uri="{FF2B5EF4-FFF2-40B4-BE49-F238E27FC236}">
                <a16:creationId xmlns:a16="http://schemas.microsoft.com/office/drawing/2014/main" id="{850EE68E-2CB4-2444-A150-F7641BB72D5B}"/>
              </a:ext>
            </a:extLst>
          </p:cNvPr>
          <p:cNvSpPr/>
          <p:nvPr/>
        </p:nvSpPr>
        <p:spPr>
          <a:xfrm>
            <a:off x="9019147" y="2946233"/>
            <a:ext cx="2136528" cy="615799"/>
          </a:xfrm>
          <a:prstGeom prst="roundRect">
            <a:avLst>
              <a:gd name="adj" fmla="val 23566"/>
            </a:avLst>
          </a:prstGeom>
          <a:gradFill>
            <a:gsLst>
              <a:gs pos="0">
                <a:schemeClr val="accent5">
                  <a:lumMod val="40000"/>
                  <a:lumOff val="60000"/>
                </a:schemeClr>
              </a:gs>
              <a:gs pos="100000">
                <a:schemeClr val="accent5">
                  <a:lumMod val="20000"/>
                  <a:lumOff val="80000"/>
                </a:schemeClr>
              </a:gs>
            </a:gsLst>
            <a:lin ang="16200000"/>
          </a:gradFill>
          <a:ln>
            <a:solidFill>
              <a:srgbClr val="AA0000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 lang="en-US" dirty="0"/>
              <a:t>Load/Store Unit</a:t>
            </a:r>
            <a:endParaRPr dirty="0"/>
          </a:p>
        </p:txBody>
      </p:sp>
      <p:sp>
        <p:nvSpPr>
          <p:cNvPr id="11" name="Shape 182">
            <a:extLst>
              <a:ext uri="{FF2B5EF4-FFF2-40B4-BE49-F238E27FC236}">
                <a16:creationId xmlns:a16="http://schemas.microsoft.com/office/drawing/2014/main" id="{3BD876AE-76B1-564D-8509-6CF78FAE886E}"/>
              </a:ext>
            </a:extLst>
          </p:cNvPr>
          <p:cNvSpPr/>
          <p:nvPr/>
        </p:nvSpPr>
        <p:spPr>
          <a:xfrm rot="16200000">
            <a:off x="9805114" y="3650588"/>
            <a:ext cx="491455" cy="387529"/>
          </a:xfrm>
          <a:prstGeom prst="leftRightArrow">
            <a:avLst>
              <a:gd name="adj1" fmla="val 33997"/>
              <a:gd name="adj2" fmla="val 39660"/>
            </a:avLst>
          </a:prstGeom>
          <a:gradFill>
            <a:gsLst>
              <a:gs pos="0">
                <a:srgbClr val="730E00"/>
              </a:gs>
              <a:gs pos="100000">
                <a:srgbClr val="DAA9A9"/>
              </a:gs>
            </a:gsLst>
            <a:lin ang="16200000"/>
          </a:gradFill>
          <a:ln>
            <a:solidFill>
              <a:srgbClr val="AA0000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lvl="0">
              <a:defRPr>
                <a:solidFill>
                  <a:srgbClr val="FFFFFF"/>
                </a:solidFill>
              </a:defRPr>
            </a:pPr>
            <a:endParaRPr dirty="0"/>
          </a:p>
        </p:txBody>
      </p:sp>
      <p:sp>
        <p:nvSpPr>
          <p:cNvPr id="12" name="Shape 182">
            <a:extLst>
              <a:ext uri="{FF2B5EF4-FFF2-40B4-BE49-F238E27FC236}">
                <a16:creationId xmlns:a16="http://schemas.microsoft.com/office/drawing/2014/main" id="{0205D4F2-FB99-8847-A162-18AE6409CBC2}"/>
              </a:ext>
            </a:extLst>
          </p:cNvPr>
          <p:cNvSpPr/>
          <p:nvPr/>
        </p:nvSpPr>
        <p:spPr>
          <a:xfrm rot="16200000">
            <a:off x="9792514" y="4802185"/>
            <a:ext cx="491455" cy="387529"/>
          </a:xfrm>
          <a:prstGeom prst="leftRightArrow">
            <a:avLst>
              <a:gd name="adj1" fmla="val 33997"/>
              <a:gd name="adj2" fmla="val 39660"/>
            </a:avLst>
          </a:prstGeom>
          <a:gradFill>
            <a:gsLst>
              <a:gs pos="0">
                <a:srgbClr val="730E00"/>
              </a:gs>
              <a:gs pos="100000">
                <a:srgbClr val="DAA9A9"/>
              </a:gs>
            </a:gsLst>
            <a:lin ang="16200000"/>
          </a:gradFill>
          <a:ln>
            <a:solidFill>
              <a:srgbClr val="AA0000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lvl="0">
              <a:defRPr>
                <a:solidFill>
                  <a:srgbClr val="FFFFFF"/>
                </a:solidFill>
              </a:defRPr>
            </a:pPr>
            <a:endParaRPr dirty="0"/>
          </a:p>
        </p:txBody>
      </p:sp>
      <p:sp>
        <p:nvSpPr>
          <p:cNvPr id="13" name="Shape 181">
            <a:extLst>
              <a:ext uri="{FF2B5EF4-FFF2-40B4-BE49-F238E27FC236}">
                <a16:creationId xmlns:a16="http://schemas.microsoft.com/office/drawing/2014/main" id="{748943BF-61EF-F84D-87EF-1D279A1BB9D4}"/>
              </a:ext>
            </a:extLst>
          </p:cNvPr>
          <p:cNvSpPr/>
          <p:nvPr/>
        </p:nvSpPr>
        <p:spPr>
          <a:xfrm>
            <a:off x="8928419" y="5265057"/>
            <a:ext cx="2136528" cy="615799"/>
          </a:xfrm>
          <a:prstGeom prst="roundRect">
            <a:avLst>
              <a:gd name="adj" fmla="val 23566"/>
            </a:avLst>
          </a:prstGeom>
          <a:gradFill>
            <a:gsLst>
              <a:gs pos="0">
                <a:schemeClr val="accent5">
                  <a:lumMod val="40000"/>
                  <a:lumOff val="60000"/>
                </a:schemeClr>
              </a:gs>
              <a:gs pos="100000">
                <a:schemeClr val="accent5">
                  <a:lumMod val="20000"/>
                  <a:lumOff val="80000"/>
                </a:schemeClr>
              </a:gs>
            </a:gsLst>
            <a:lin ang="16200000"/>
          </a:gradFill>
          <a:ln>
            <a:solidFill>
              <a:srgbClr val="AA0000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 lang="en-US" dirty="0"/>
              <a:t>Register File</a:t>
            </a:r>
            <a:endParaRPr dirty="0"/>
          </a:p>
        </p:txBody>
      </p:sp>
      <p:sp>
        <p:nvSpPr>
          <p:cNvPr id="14" name="Snip and Round Single Corner Rectangle 13">
            <a:extLst>
              <a:ext uri="{FF2B5EF4-FFF2-40B4-BE49-F238E27FC236}">
                <a16:creationId xmlns:a16="http://schemas.microsoft.com/office/drawing/2014/main" id="{CAD8DCAD-6305-7142-8842-829FBB5943CD}"/>
              </a:ext>
            </a:extLst>
          </p:cNvPr>
          <p:cNvSpPr/>
          <p:nvPr/>
        </p:nvSpPr>
        <p:spPr>
          <a:xfrm>
            <a:off x="719743" y="6270170"/>
            <a:ext cx="1311352" cy="625037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Processor</a:t>
            </a:r>
          </a:p>
        </p:txBody>
      </p:sp>
      <p:sp>
        <p:nvSpPr>
          <p:cNvPr id="15" name="Snip and Round Single Corner Rectangle 14">
            <a:extLst>
              <a:ext uri="{FF2B5EF4-FFF2-40B4-BE49-F238E27FC236}">
                <a16:creationId xmlns:a16="http://schemas.microsoft.com/office/drawing/2014/main" id="{96CE32AB-E464-7743-AA7B-CF26A5F8DFA1}"/>
              </a:ext>
            </a:extLst>
          </p:cNvPr>
          <p:cNvSpPr/>
          <p:nvPr/>
        </p:nvSpPr>
        <p:spPr>
          <a:xfrm>
            <a:off x="2031095" y="6501508"/>
            <a:ext cx="1311352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Memory</a:t>
            </a:r>
          </a:p>
        </p:txBody>
      </p:sp>
      <p:sp>
        <p:nvSpPr>
          <p:cNvPr id="18" name="Snip and Round Single Corner Rectangle 17">
            <a:extLst>
              <a:ext uri="{FF2B5EF4-FFF2-40B4-BE49-F238E27FC236}">
                <a16:creationId xmlns:a16="http://schemas.microsoft.com/office/drawing/2014/main" id="{C621324C-BB42-C346-8781-1C09F21E438A}"/>
              </a:ext>
            </a:extLst>
          </p:cNvPr>
          <p:cNvSpPr/>
          <p:nvPr/>
        </p:nvSpPr>
        <p:spPr>
          <a:xfrm>
            <a:off x="7060160" y="6501508"/>
            <a:ext cx="1031811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Other</a:t>
            </a:r>
          </a:p>
        </p:txBody>
      </p:sp>
      <p:sp>
        <p:nvSpPr>
          <p:cNvPr id="19" name="Snip and Round Single Corner Rectangle 18">
            <a:extLst>
              <a:ext uri="{FF2B5EF4-FFF2-40B4-BE49-F238E27FC236}">
                <a16:creationId xmlns:a16="http://schemas.microsoft.com/office/drawing/2014/main" id="{42B25116-25A3-B748-A0DC-F57277531B83}"/>
              </a:ext>
            </a:extLst>
          </p:cNvPr>
          <p:cNvSpPr/>
          <p:nvPr/>
        </p:nvSpPr>
        <p:spPr>
          <a:xfrm>
            <a:off x="3342446" y="6501508"/>
            <a:ext cx="1860363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Network/NoC</a:t>
            </a:r>
          </a:p>
        </p:txBody>
      </p:sp>
      <p:sp>
        <p:nvSpPr>
          <p:cNvPr id="20" name="Snip and Round Single Corner Rectangle 19">
            <a:extLst>
              <a:ext uri="{FF2B5EF4-FFF2-40B4-BE49-F238E27FC236}">
                <a16:creationId xmlns:a16="http://schemas.microsoft.com/office/drawing/2014/main" id="{D2F2E361-A5CA-7D4E-B6C1-33DAB4033416}"/>
              </a:ext>
            </a:extLst>
          </p:cNvPr>
          <p:cNvSpPr/>
          <p:nvPr/>
        </p:nvSpPr>
        <p:spPr>
          <a:xfrm>
            <a:off x="5202809" y="6501508"/>
            <a:ext cx="1860363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Network driver</a:t>
            </a:r>
          </a:p>
        </p:txBody>
      </p:sp>
    </p:spTree>
    <p:extLst>
      <p:ext uri="{BB962C8B-B14F-4D97-AF65-F5344CB8AC3E}">
        <p14:creationId xmlns:p14="http://schemas.microsoft.com/office/powerpoint/2010/main" val="789451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4"/>
                </a:solidFill>
              </a:rPr>
              <a:t>Ariel: </a:t>
            </a:r>
            <a:r>
              <a:rPr lang="en-US" dirty="0"/>
              <a:t>PIN-based processor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648" y="1014984"/>
            <a:ext cx="5395144" cy="4663440"/>
          </a:xfrm>
        </p:spPr>
        <p:txBody>
          <a:bodyPr/>
          <a:lstStyle/>
          <a:p>
            <a:pPr algn="l"/>
            <a:r>
              <a:rPr lang="en-US" dirty="0"/>
              <a:t>Lightweight processor core model </a:t>
            </a:r>
            <a:endParaRPr lang="en-US" sz="1200" dirty="0"/>
          </a:p>
          <a:p>
            <a:pPr algn="l"/>
            <a:r>
              <a:rPr lang="en-US" dirty="0"/>
              <a:t>Uses Intel’s PIN tools and XED decoders to analyze binaries</a:t>
            </a:r>
          </a:p>
          <a:p>
            <a:pPr lvl="1" algn="l"/>
            <a:r>
              <a:rPr lang="en-US" dirty="0"/>
              <a:t>Runs x86, x86-64, SSE/AVX, etc. binaries</a:t>
            </a:r>
          </a:p>
          <a:p>
            <a:pPr lvl="1" algn="l"/>
            <a:r>
              <a:rPr lang="en-US" dirty="0"/>
              <a:t>Supports fixed thread count parallelism (OpenMP, Qthreads, etc.)</a:t>
            </a:r>
            <a:endParaRPr lang="en-US" sz="1200" dirty="0"/>
          </a:p>
          <a:p>
            <a:pPr algn="l"/>
            <a:r>
              <a:rPr lang="en-US" dirty="0"/>
              <a:t>Passes instructions to virtual core in SST</a:t>
            </a:r>
            <a:endParaRPr lang="en-US" sz="1200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3741" y="1558751"/>
            <a:ext cx="5688107" cy="3888427"/>
          </a:xfrm>
          <a:prstGeom prst="rect">
            <a:avLst/>
          </a:prstGeom>
        </p:spPr>
      </p:pic>
      <p:sp>
        <p:nvSpPr>
          <p:cNvPr id="7" name="Snip and Round Single Corner Rectangle 6">
            <a:extLst>
              <a:ext uri="{FF2B5EF4-FFF2-40B4-BE49-F238E27FC236}">
                <a16:creationId xmlns:a16="http://schemas.microsoft.com/office/drawing/2014/main" id="{AAE0CE39-D954-4045-A44E-9075A3471F37}"/>
              </a:ext>
            </a:extLst>
          </p:cNvPr>
          <p:cNvSpPr/>
          <p:nvPr/>
        </p:nvSpPr>
        <p:spPr>
          <a:xfrm>
            <a:off x="719743" y="6270170"/>
            <a:ext cx="1311352" cy="625037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Processor</a:t>
            </a:r>
          </a:p>
        </p:txBody>
      </p:sp>
      <p:sp>
        <p:nvSpPr>
          <p:cNvPr id="8" name="Snip and Round Single Corner Rectangle 7">
            <a:extLst>
              <a:ext uri="{FF2B5EF4-FFF2-40B4-BE49-F238E27FC236}">
                <a16:creationId xmlns:a16="http://schemas.microsoft.com/office/drawing/2014/main" id="{BBB69645-7F8D-EC42-8359-1FFAE39DDD71}"/>
              </a:ext>
            </a:extLst>
          </p:cNvPr>
          <p:cNvSpPr/>
          <p:nvPr/>
        </p:nvSpPr>
        <p:spPr>
          <a:xfrm>
            <a:off x="2031095" y="6501508"/>
            <a:ext cx="1311352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Memory</a:t>
            </a:r>
          </a:p>
        </p:txBody>
      </p:sp>
      <p:sp>
        <p:nvSpPr>
          <p:cNvPr id="11" name="Snip and Round Single Corner Rectangle 10">
            <a:extLst>
              <a:ext uri="{FF2B5EF4-FFF2-40B4-BE49-F238E27FC236}">
                <a16:creationId xmlns:a16="http://schemas.microsoft.com/office/drawing/2014/main" id="{EA0A645A-3967-0344-B34F-EA74A8C196F5}"/>
              </a:ext>
            </a:extLst>
          </p:cNvPr>
          <p:cNvSpPr/>
          <p:nvPr/>
        </p:nvSpPr>
        <p:spPr>
          <a:xfrm>
            <a:off x="7060160" y="6501508"/>
            <a:ext cx="1031811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Other</a:t>
            </a:r>
          </a:p>
        </p:txBody>
      </p:sp>
      <p:sp>
        <p:nvSpPr>
          <p:cNvPr id="12" name="Snip and Round Single Corner Rectangle 11">
            <a:extLst>
              <a:ext uri="{FF2B5EF4-FFF2-40B4-BE49-F238E27FC236}">
                <a16:creationId xmlns:a16="http://schemas.microsoft.com/office/drawing/2014/main" id="{03B4854D-7EDD-A64F-BFA7-6FE704DDE06F}"/>
              </a:ext>
            </a:extLst>
          </p:cNvPr>
          <p:cNvSpPr/>
          <p:nvPr/>
        </p:nvSpPr>
        <p:spPr>
          <a:xfrm>
            <a:off x="3342446" y="6501508"/>
            <a:ext cx="1860363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Network/NoC</a:t>
            </a:r>
          </a:p>
        </p:txBody>
      </p:sp>
      <p:sp>
        <p:nvSpPr>
          <p:cNvPr id="13" name="Snip and Round Single Corner Rectangle 12">
            <a:extLst>
              <a:ext uri="{FF2B5EF4-FFF2-40B4-BE49-F238E27FC236}">
                <a16:creationId xmlns:a16="http://schemas.microsoft.com/office/drawing/2014/main" id="{FF210CEB-A592-AB4E-81C9-E57D007861D9}"/>
              </a:ext>
            </a:extLst>
          </p:cNvPr>
          <p:cNvSpPr/>
          <p:nvPr/>
        </p:nvSpPr>
        <p:spPr>
          <a:xfrm>
            <a:off x="5202809" y="6501508"/>
            <a:ext cx="1860363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Network driver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58B141E-4E53-3D42-80C0-5B3487CDFB71}"/>
              </a:ext>
            </a:extLst>
          </p:cNvPr>
          <p:cNvGrpSpPr/>
          <p:nvPr/>
        </p:nvGrpSpPr>
        <p:grpSpPr>
          <a:xfrm>
            <a:off x="952962" y="4848930"/>
            <a:ext cx="4054962" cy="570225"/>
            <a:chOff x="1376296" y="4644901"/>
            <a:chExt cx="4054962" cy="570225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26000D6-9369-BF4B-B935-F1398CC916E2}"/>
                </a:ext>
              </a:extLst>
            </p:cNvPr>
            <p:cNvSpPr txBox="1"/>
            <p:nvPr/>
          </p:nvSpPr>
          <p:spPr>
            <a:xfrm>
              <a:off x="1941115" y="4699181"/>
              <a:ext cx="349014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accent3">
                      <a:lumMod val="75000"/>
                    </a:schemeClr>
                  </a:solidFill>
                </a:rPr>
                <a:t>GPGPU-Sim Integration</a:t>
              </a:r>
            </a:p>
          </p:txBody>
        </p:sp>
        <p:pic>
          <p:nvPicPr>
            <p:cNvPr id="15" name="Graphic 14" descr="Star">
              <a:extLst>
                <a:ext uri="{FF2B5EF4-FFF2-40B4-BE49-F238E27FC236}">
                  <a16:creationId xmlns:a16="http://schemas.microsoft.com/office/drawing/2014/main" id="{C9D4E8FF-04C0-7A45-8467-6BB6E075EA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376296" y="4644901"/>
              <a:ext cx="570225" cy="5702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35734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4"/>
                </a:solidFill>
              </a:rPr>
              <a:t>Ariel: </a:t>
            </a:r>
            <a:r>
              <a:rPr lang="en-US" dirty="0"/>
              <a:t>Details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Pintool communicates with Ariel via shared memory IPC</a:t>
            </a:r>
          </a:p>
          <a:p>
            <a:pPr lvl="1"/>
            <a:r>
              <a:rPr lang="en-US" dirty="0"/>
              <a:t>Per-thread FIFO of instructions from pintool to Ariel’s virtual cores</a:t>
            </a:r>
          </a:p>
          <a:p>
            <a:pPr lvl="1"/>
            <a:r>
              <a:rPr lang="en-US" dirty="0"/>
              <a:t>Backpressure on FIFO halts the binary’s execution</a:t>
            </a:r>
          </a:p>
          <a:p>
            <a:r>
              <a:rPr lang="en-US" dirty="0"/>
              <a:t>Ariel’s virtual cores</a:t>
            </a:r>
          </a:p>
          <a:p>
            <a:pPr lvl="1"/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Memory instruction oriented:</a:t>
            </a:r>
            <a:r>
              <a:rPr lang="en-US" dirty="0"/>
              <a:t> execute memory instructions; other ins. single cycle no-ops</a:t>
            </a:r>
          </a:p>
          <a:p>
            <a:pPr lvl="1"/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Clocked:</a:t>
            </a:r>
            <a:r>
              <a:rPr lang="en-US" dirty="0"/>
              <a:t> Reads instruction stream in chunks but processes on clock</a:t>
            </a:r>
          </a:p>
          <a:p>
            <a:pPr lvl="1"/>
            <a:r>
              <a:rPr lang="en-US" dirty="0"/>
              <a:t>Does </a:t>
            </a:r>
            <a:r>
              <a:rPr lang="en-US" i="1" dirty="0"/>
              <a:t>not</a:t>
            </a:r>
            <a:r>
              <a:rPr lang="en-US" dirty="0"/>
              <a:t> maintain dependence order or register locations</a:t>
            </a:r>
          </a:p>
          <a:p>
            <a:pPr lvl="1"/>
            <a:r>
              <a:rPr lang="en-US" dirty="0"/>
              <a:t>Can map virtual-to-physical addresses internally or use external component</a:t>
            </a:r>
          </a:p>
          <a:p>
            <a:r>
              <a:rPr lang="en-US" dirty="0"/>
              <a:t>Key parameters</a:t>
            </a:r>
          </a:p>
          <a:p>
            <a:pPr lvl="1"/>
            <a:r>
              <a:rPr lang="en-US" dirty="0"/>
              <a:t>Ops issued/cycle</a:t>
            </a:r>
          </a:p>
          <a:p>
            <a:pPr lvl="1"/>
            <a:r>
              <a:rPr lang="en-US" dirty="0"/>
              <a:t>Load/store queue size</a:t>
            </a:r>
          </a:p>
          <a:p>
            <a:r>
              <a:rPr lang="en-US" dirty="0"/>
              <a:t>Uses SST </a:t>
            </a:r>
            <a:r>
              <a:rPr lang="en-US" dirty="0" err="1"/>
              <a:t>simpleMem</a:t>
            </a:r>
            <a:r>
              <a:rPr lang="en-US" dirty="0"/>
              <a:t> interface</a:t>
            </a:r>
          </a:p>
          <a:p>
            <a:pPr lvl="1"/>
            <a:r>
              <a:rPr lang="en-US" dirty="0"/>
              <a:t>Generates </a:t>
            </a:r>
            <a:r>
              <a:rPr lang="en-US" dirty="0" err="1"/>
              <a:t>SimpleMemRequests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Compatible with memHierarchy</a:t>
            </a:r>
          </a:p>
        </p:txBody>
      </p:sp>
      <p:sp>
        <p:nvSpPr>
          <p:cNvPr id="5" name="Snip and Round Single Corner Rectangle 4">
            <a:extLst>
              <a:ext uri="{FF2B5EF4-FFF2-40B4-BE49-F238E27FC236}">
                <a16:creationId xmlns:a16="http://schemas.microsoft.com/office/drawing/2014/main" id="{CF722E56-30BC-BB40-9D99-BB3297E6D2CE}"/>
              </a:ext>
            </a:extLst>
          </p:cNvPr>
          <p:cNvSpPr/>
          <p:nvPr/>
        </p:nvSpPr>
        <p:spPr>
          <a:xfrm>
            <a:off x="719743" y="6270170"/>
            <a:ext cx="1311352" cy="625037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Processor</a:t>
            </a:r>
          </a:p>
        </p:txBody>
      </p:sp>
      <p:sp>
        <p:nvSpPr>
          <p:cNvPr id="7" name="Snip and Round Single Corner Rectangle 6">
            <a:extLst>
              <a:ext uri="{FF2B5EF4-FFF2-40B4-BE49-F238E27FC236}">
                <a16:creationId xmlns:a16="http://schemas.microsoft.com/office/drawing/2014/main" id="{F0E47097-089E-AC49-8885-EC50555A54EE}"/>
              </a:ext>
            </a:extLst>
          </p:cNvPr>
          <p:cNvSpPr/>
          <p:nvPr/>
        </p:nvSpPr>
        <p:spPr>
          <a:xfrm>
            <a:off x="2031095" y="6501508"/>
            <a:ext cx="1311352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Memory</a:t>
            </a:r>
          </a:p>
        </p:txBody>
      </p:sp>
      <p:sp>
        <p:nvSpPr>
          <p:cNvPr id="10" name="Snip and Round Single Corner Rectangle 9">
            <a:extLst>
              <a:ext uri="{FF2B5EF4-FFF2-40B4-BE49-F238E27FC236}">
                <a16:creationId xmlns:a16="http://schemas.microsoft.com/office/drawing/2014/main" id="{81B0A60B-2B60-E44C-AEC6-F6F0AE56D69D}"/>
              </a:ext>
            </a:extLst>
          </p:cNvPr>
          <p:cNvSpPr/>
          <p:nvPr/>
        </p:nvSpPr>
        <p:spPr>
          <a:xfrm>
            <a:off x="7060160" y="6501508"/>
            <a:ext cx="1031811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Other</a:t>
            </a:r>
          </a:p>
        </p:txBody>
      </p:sp>
      <p:sp>
        <p:nvSpPr>
          <p:cNvPr id="11" name="Snip and Round Single Corner Rectangle 10">
            <a:extLst>
              <a:ext uri="{FF2B5EF4-FFF2-40B4-BE49-F238E27FC236}">
                <a16:creationId xmlns:a16="http://schemas.microsoft.com/office/drawing/2014/main" id="{58ABA6B2-1F03-604D-BD58-E5DC8B0A6549}"/>
              </a:ext>
            </a:extLst>
          </p:cNvPr>
          <p:cNvSpPr/>
          <p:nvPr/>
        </p:nvSpPr>
        <p:spPr>
          <a:xfrm>
            <a:off x="3342446" y="6501508"/>
            <a:ext cx="1860363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Network/NoC</a:t>
            </a:r>
          </a:p>
        </p:txBody>
      </p:sp>
      <p:sp>
        <p:nvSpPr>
          <p:cNvPr id="12" name="Snip and Round Single Corner Rectangle 11">
            <a:extLst>
              <a:ext uri="{FF2B5EF4-FFF2-40B4-BE49-F238E27FC236}">
                <a16:creationId xmlns:a16="http://schemas.microsoft.com/office/drawing/2014/main" id="{ACB353AD-69BC-284E-84EA-DE0B87E97F71}"/>
              </a:ext>
            </a:extLst>
          </p:cNvPr>
          <p:cNvSpPr/>
          <p:nvPr/>
        </p:nvSpPr>
        <p:spPr>
          <a:xfrm>
            <a:off x="5202809" y="6501508"/>
            <a:ext cx="1860363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Network driver</a:t>
            </a:r>
          </a:p>
        </p:txBody>
      </p:sp>
    </p:spTree>
    <p:extLst>
      <p:ext uri="{BB962C8B-B14F-4D97-AF65-F5344CB8AC3E}">
        <p14:creationId xmlns:p14="http://schemas.microsoft.com/office/powerpoint/2010/main" val="4160471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4"/>
                </a:solidFill>
              </a:rPr>
              <a:t>Ariel: </a:t>
            </a:r>
            <a:r>
              <a:rPr lang="en-US" dirty="0"/>
              <a:t>The Tradeoff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Pros:</a:t>
            </a:r>
          </a:p>
          <a:p>
            <a:pPr lvl="1"/>
            <a:r>
              <a:rPr lang="en-US" dirty="0"/>
              <a:t>Faster than more complex/pipeline models</a:t>
            </a:r>
          </a:p>
          <a:p>
            <a:pPr lvl="1"/>
            <a:r>
              <a:rPr lang="en-US" dirty="0"/>
              <a:t>Reasonable approximation for studies on memory system performance</a:t>
            </a:r>
          </a:p>
          <a:p>
            <a:pPr lvl="2"/>
            <a:r>
              <a:rPr lang="en-US" dirty="0"/>
              <a:t>Especially for heavily memory-bound applications</a:t>
            </a:r>
          </a:p>
          <a:p>
            <a:pPr lvl="1"/>
            <a:r>
              <a:rPr lang="en-US" dirty="0"/>
              <a:t>Reasonable model of thread interactions</a:t>
            </a:r>
          </a:p>
          <a:p>
            <a:pPr lvl="1"/>
            <a:endParaRPr lang="en-US" sz="1200" dirty="0"/>
          </a:p>
          <a:p>
            <a:r>
              <a:rPr lang="en-US" dirty="0"/>
              <a:t>Cons</a:t>
            </a:r>
          </a:p>
          <a:p>
            <a:pPr lvl="1"/>
            <a:r>
              <a:rPr lang="en-US" dirty="0"/>
              <a:t>Non-deterministic results</a:t>
            </a:r>
          </a:p>
          <a:p>
            <a:pPr lvl="2"/>
            <a:r>
              <a:rPr lang="en-US" dirty="0"/>
              <a:t>Interactions between </a:t>
            </a:r>
            <a:r>
              <a:rPr lang="en-US" dirty="0" err="1"/>
              <a:t>pintool</a:t>
            </a:r>
            <a:r>
              <a:rPr lang="en-US" dirty="0"/>
              <a:t>, threads, etc.</a:t>
            </a:r>
          </a:p>
          <a:p>
            <a:pPr lvl="2"/>
            <a:r>
              <a:rPr lang="en-US" dirty="0"/>
              <a:t>Variation is low (O(1%))</a:t>
            </a:r>
          </a:p>
          <a:p>
            <a:pPr lvl="1"/>
            <a:r>
              <a:rPr lang="en-US" dirty="0"/>
              <a:t>Not compatible with non-x86 binaries</a:t>
            </a:r>
          </a:p>
          <a:p>
            <a:pPr lvl="1"/>
            <a:r>
              <a:rPr lang="en-US" dirty="0"/>
              <a:t>Reliant on Pin 2.14</a:t>
            </a:r>
          </a:p>
          <a:p>
            <a:pPr lvl="2"/>
            <a:r>
              <a:rPr lang="en-US" dirty="0"/>
              <a:t>Currently working towards enabling Ariel to be used with other drivers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5" name="Snip and Round Single Corner Rectangle 4">
            <a:extLst>
              <a:ext uri="{FF2B5EF4-FFF2-40B4-BE49-F238E27FC236}">
                <a16:creationId xmlns:a16="http://schemas.microsoft.com/office/drawing/2014/main" id="{D4F56592-3157-D144-81F2-B2419AB05A7C}"/>
              </a:ext>
            </a:extLst>
          </p:cNvPr>
          <p:cNvSpPr/>
          <p:nvPr/>
        </p:nvSpPr>
        <p:spPr>
          <a:xfrm>
            <a:off x="719743" y="6270170"/>
            <a:ext cx="1311352" cy="625037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Processor</a:t>
            </a:r>
          </a:p>
        </p:txBody>
      </p:sp>
      <p:sp>
        <p:nvSpPr>
          <p:cNvPr id="7" name="Snip and Round Single Corner Rectangle 6">
            <a:extLst>
              <a:ext uri="{FF2B5EF4-FFF2-40B4-BE49-F238E27FC236}">
                <a16:creationId xmlns:a16="http://schemas.microsoft.com/office/drawing/2014/main" id="{91A3E69C-D218-4A44-930F-29C13DE6BE86}"/>
              </a:ext>
            </a:extLst>
          </p:cNvPr>
          <p:cNvSpPr/>
          <p:nvPr/>
        </p:nvSpPr>
        <p:spPr>
          <a:xfrm>
            <a:off x="2031095" y="6501508"/>
            <a:ext cx="1311352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Memory</a:t>
            </a:r>
          </a:p>
        </p:txBody>
      </p:sp>
      <p:sp>
        <p:nvSpPr>
          <p:cNvPr id="10" name="Snip and Round Single Corner Rectangle 9">
            <a:extLst>
              <a:ext uri="{FF2B5EF4-FFF2-40B4-BE49-F238E27FC236}">
                <a16:creationId xmlns:a16="http://schemas.microsoft.com/office/drawing/2014/main" id="{A07A4A17-C306-4A43-9D16-268454534BBA}"/>
              </a:ext>
            </a:extLst>
          </p:cNvPr>
          <p:cNvSpPr/>
          <p:nvPr/>
        </p:nvSpPr>
        <p:spPr>
          <a:xfrm>
            <a:off x="7060160" y="6501508"/>
            <a:ext cx="1031811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Other</a:t>
            </a:r>
          </a:p>
        </p:txBody>
      </p:sp>
      <p:sp>
        <p:nvSpPr>
          <p:cNvPr id="11" name="Snip and Round Single Corner Rectangle 10">
            <a:extLst>
              <a:ext uri="{FF2B5EF4-FFF2-40B4-BE49-F238E27FC236}">
                <a16:creationId xmlns:a16="http://schemas.microsoft.com/office/drawing/2014/main" id="{B63F3E51-C7EF-0448-9732-40CC2EB865B9}"/>
              </a:ext>
            </a:extLst>
          </p:cNvPr>
          <p:cNvSpPr/>
          <p:nvPr/>
        </p:nvSpPr>
        <p:spPr>
          <a:xfrm>
            <a:off x="3342446" y="6501508"/>
            <a:ext cx="1860363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Network/NoC</a:t>
            </a:r>
          </a:p>
        </p:txBody>
      </p:sp>
      <p:sp>
        <p:nvSpPr>
          <p:cNvPr id="12" name="Snip and Round Single Corner Rectangle 11">
            <a:extLst>
              <a:ext uri="{FF2B5EF4-FFF2-40B4-BE49-F238E27FC236}">
                <a16:creationId xmlns:a16="http://schemas.microsoft.com/office/drawing/2014/main" id="{2DCA9245-DA64-CB41-BEFF-BA0BB06230E0}"/>
              </a:ext>
            </a:extLst>
          </p:cNvPr>
          <p:cNvSpPr/>
          <p:nvPr/>
        </p:nvSpPr>
        <p:spPr>
          <a:xfrm>
            <a:off x="5202809" y="6501508"/>
            <a:ext cx="1860363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Network driver</a:t>
            </a:r>
          </a:p>
        </p:txBody>
      </p:sp>
    </p:spTree>
    <p:extLst>
      <p:ext uri="{BB962C8B-B14F-4D97-AF65-F5344CB8AC3E}">
        <p14:creationId xmlns:p14="http://schemas.microsoft.com/office/powerpoint/2010/main" val="1600744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 descr="Free Stock Photo 11960 Heap of colorful wooden kids building blocks | freeimageslive">
            <a:extLst>
              <a:ext uri="{FF2B5EF4-FFF2-40B4-BE49-F238E27FC236}">
                <a16:creationId xmlns:a16="http://schemas.microsoft.com/office/drawing/2014/main" id="{477C18AA-BC3E-CA44-BECD-EE3A899C7CA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r="7299"/>
          <a:stretch/>
        </p:blipFill>
        <p:spPr>
          <a:xfrm>
            <a:off x="7777982" y="2736215"/>
            <a:ext cx="4262493" cy="305775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0E3BEC7-C8F1-584E-B85D-77DBCF168DBE}"/>
              </a:ext>
            </a:extLst>
          </p:cNvPr>
          <p:cNvSpPr/>
          <p:nvPr/>
        </p:nvSpPr>
        <p:spPr>
          <a:xfrm>
            <a:off x="584663" y="3541582"/>
            <a:ext cx="9554093" cy="226881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5C9FF4-A23E-5947-853A-09DE391C7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 many simulators, so little interoperability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72F0AC9-B503-EE49-8781-3F9CC02E9E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Georgia Tech Brief (ARIAA)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0EBB6A-AF59-A246-8733-5597CDCCEC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6FF8A7-88CA-C449-A161-8D3073460E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Already a rich selection of open-source simulators</a:t>
            </a:r>
          </a:p>
          <a:p>
            <a:r>
              <a:rPr lang="en-US" dirty="0"/>
              <a:t>But not a solid ecosystem for modeling systems</a:t>
            </a:r>
          </a:p>
          <a:p>
            <a:pPr lvl="1"/>
            <a:r>
              <a:rPr lang="en-US" dirty="0"/>
              <a:t>Tightly-entangled components make modifications complex</a:t>
            </a:r>
          </a:p>
          <a:p>
            <a:pPr lvl="2"/>
            <a:r>
              <a:rPr lang="en-US" dirty="0"/>
              <a:t>E.g., assumptions about caching or address mapping pervasive</a:t>
            </a:r>
          </a:p>
          <a:p>
            <a:pPr lvl="1"/>
            <a:r>
              <a:rPr lang="en-US" dirty="0"/>
              <a:t>Most simulator integrations are ad-hoc, not lasting</a:t>
            </a:r>
          </a:p>
          <a:p>
            <a:pPr lvl="1"/>
            <a:r>
              <a:rPr lang="en-US" dirty="0"/>
              <a:t>Significant performance problems with tying many simulators together</a:t>
            </a:r>
          </a:p>
          <a:p>
            <a:r>
              <a:rPr lang="en-US" dirty="0"/>
              <a:t>Wants:</a:t>
            </a:r>
          </a:p>
          <a:p>
            <a:pPr lvl="1"/>
            <a:r>
              <a:rPr lang="en-US" dirty="0"/>
              <a:t>Enable “mix-and-match” of existing models to create custom systems</a:t>
            </a:r>
          </a:p>
          <a:p>
            <a:pPr lvl="1"/>
            <a:r>
              <a:rPr lang="en-US" dirty="0"/>
              <a:t>Encourage disentangled models with clean interfaces for swapping functionality</a:t>
            </a:r>
          </a:p>
          <a:p>
            <a:pPr lvl="2"/>
            <a:r>
              <a:rPr lang="en-US" dirty="0"/>
              <a:t>Bricks not buildings</a:t>
            </a:r>
          </a:p>
          <a:p>
            <a:pPr lvl="1"/>
            <a:r>
              <a:rPr lang="en-US" dirty="0"/>
              <a:t>Low effort, high performance parallel simulation  </a:t>
            </a:r>
            <a:endParaRPr lang="en-US" dirty="0">
              <a:sym typeface="Wingdings" pitchFamily="2" charset="2"/>
            </a:endParaRPr>
          </a:p>
          <a:p>
            <a:pPr lvl="1"/>
            <a:r>
              <a:rPr lang="en-US" dirty="0">
                <a:sym typeface="Wingdings" pitchFamily="2" charset="2"/>
              </a:rPr>
              <a:t>Continuous path from low-fidelity/fast modeling to high-fidelity/slow models</a:t>
            </a:r>
          </a:p>
        </p:txBody>
      </p:sp>
    </p:spTree>
    <p:extLst>
      <p:ext uri="{BB962C8B-B14F-4D97-AF65-F5344CB8AC3E}">
        <p14:creationId xmlns:p14="http://schemas.microsoft.com/office/powerpoint/2010/main" val="3476457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4"/>
                </a:solidFill>
              </a:rPr>
              <a:t>Prospero: </a:t>
            </a:r>
            <a:r>
              <a:rPr lang="en-US" dirty="0"/>
              <a:t>Trace-based processor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Trace-based processor model</a:t>
            </a:r>
          </a:p>
          <a:p>
            <a:pPr lvl="1"/>
            <a:r>
              <a:rPr lang="en-US" dirty="0"/>
              <a:t>Like Ariel, memory instruction oriented</a:t>
            </a:r>
          </a:p>
          <a:p>
            <a:pPr lvl="2"/>
            <a:r>
              <a:rPr lang="en-US" dirty="0"/>
              <a:t>Reads memory ops from a file and passes to the simulated memory system</a:t>
            </a:r>
          </a:p>
          <a:p>
            <a:pPr lvl="1"/>
            <a:r>
              <a:rPr lang="en-US" dirty="0"/>
              <a:t>“Single core” but can use multiple trace files to emulate threaded or MPI applications</a:t>
            </a:r>
          </a:p>
          <a:p>
            <a:pPr lvl="1"/>
            <a:r>
              <a:rPr lang="en-US" dirty="0"/>
              <a:t>Supports arbitrary length reads to account for variable vector widths</a:t>
            </a:r>
          </a:p>
          <a:p>
            <a:pPr lvl="1"/>
            <a:r>
              <a:rPr lang="en-US" dirty="0"/>
              <a:t>Performs “first touch” virtual to physical mapping</a:t>
            </a:r>
          </a:p>
          <a:p>
            <a:endParaRPr lang="en-US" sz="1200" dirty="0"/>
          </a:p>
          <a:p>
            <a:r>
              <a:rPr lang="en-US" dirty="0"/>
              <a:t>Comes with Prospero Trace Tool to generate traces</a:t>
            </a:r>
          </a:p>
          <a:p>
            <a:pPr lvl="1"/>
            <a:r>
              <a:rPr lang="en-US" dirty="0"/>
              <a:t>Or can generate your own and translate to Prospero’s format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Snip and Round Single Corner Rectangle 4">
            <a:extLst>
              <a:ext uri="{FF2B5EF4-FFF2-40B4-BE49-F238E27FC236}">
                <a16:creationId xmlns:a16="http://schemas.microsoft.com/office/drawing/2014/main" id="{1DBABD64-3AC4-9E4F-B509-83B88D9DF3E5}"/>
              </a:ext>
            </a:extLst>
          </p:cNvPr>
          <p:cNvSpPr/>
          <p:nvPr/>
        </p:nvSpPr>
        <p:spPr>
          <a:xfrm>
            <a:off x="719743" y="6270170"/>
            <a:ext cx="1311352" cy="625037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Processor</a:t>
            </a:r>
          </a:p>
        </p:txBody>
      </p:sp>
      <p:sp>
        <p:nvSpPr>
          <p:cNvPr id="7" name="Snip and Round Single Corner Rectangle 6">
            <a:extLst>
              <a:ext uri="{FF2B5EF4-FFF2-40B4-BE49-F238E27FC236}">
                <a16:creationId xmlns:a16="http://schemas.microsoft.com/office/drawing/2014/main" id="{2282F0A3-0884-0343-85A6-1EC2419E21DE}"/>
              </a:ext>
            </a:extLst>
          </p:cNvPr>
          <p:cNvSpPr/>
          <p:nvPr/>
        </p:nvSpPr>
        <p:spPr>
          <a:xfrm>
            <a:off x="2031095" y="6501508"/>
            <a:ext cx="1311352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Memory</a:t>
            </a:r>
          </a:p>
        </p:txBody>
      </p:sp>
      <p:sp>
        <p:nvSpPr>
          <p:cNvPr id="10" name="Snip and Round Single Corner Rectangle 9">
            <a:extLst>
              <a:ext uri="{FF2B5EF4-FFF2-40B4-BE49-F238E27FC236}">
                <a16:creationId xmlns:a16="http://schemas.microsoft.com/office/drawing/2014/main" id="{A10902F2-B995-9F44-96C3-753877BF8B5D}"/>
              </a:ext>
            </a:extLst>
          </p:cNvPr>
          <p:cNvSpPr/>
          <p:nvPr/>
        </p:nvSpPr>
        <p:spPr>
          <a:xfrm>
            <a:off x="7060160" y="6501508"/>
            <a:ext cx="1031811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Other</a:t>
            </a:r>
          </a:p>
        </p:txBody>
      </p:sp>
      <p:sp>
        <p:nvSpPr>
          <p:cNvPr id="11" name="Snip and Round Single Corner Rectangle 10">
            <a:extLst>
              <a:ext uri="{FF2B5EF4-FFF2-40B4-BE49-F238E27FC236}">
                <a16:creationId xmlns:a16="http://schemas.microsoft.com/office/drawing/2014/main" id="{BF707C0D-DAB8-6746-B25E-66ACFE853055}"/>
              </a:ext>
            </a:extLst>
          </p:cNvPr>
          <p:cNvSpPr/>
          <p:nvPr/>
        </p:nvSpPr>
        <p:spPr>
          <a:xfrm>
            <a:off x="3342446" y="6501508"/>
            <a:ext cx="1860363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Network/NoC</a:t>
            </a:r>
          </a:p>
        </p:txBody>
      </p:sp>
      <p:sp>
        <p:nvSpPr>
          <p:cNvPr id="12" name="Snip and Round Single Corner Rectangle 11">
            <a:extLst>
              <a:ext uri="{FF2B5EF4-FFF2-40B4-BE49-F238E27FC236}">
                <a16:creationId xmlns:a16="http://schemas.microsoft.com/office/drawing/2014/main" id="{0EBB554C-ADF2-1C42-8CFA-B488C232EB3A}"/>
              </a:ext>
            </a:extLst>
          </p:cNvPr>
          <p:cNvSpPr/>
          <p:nvPr/>
        </p:nvSpPr>
        <p:spPr>
          <a:xfrm>
            <a:off x="5202809" y="6501508"/>
            <a:ext cx="1860363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Network driver</a:t>
            </a:r>
          </a:p>
        </p:txBody>
      </p:sp>
    </p:spTree>
    <p:extLst>
      <p:ext uri="{BB962C8B-B14F-4D97-AF65-F5344CB8AC3E}">
        <p14:creationId xmlns:p14="http://schemas.microsoft.com/office/powerpoint/2010/main" val="3607259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chemeClr val="accent4"/>
                </a:solidFill>
              </a:rPr>
              <a:t>Prospero: </a:t>
            </a:r>
            <a:r>
              <a:rPr lang="en-US"/>
              <a:t>The Tradeoff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87C425-7019-3645-8073-0C025703F4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Georgia Tech Brief (ARIAA)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Pros</a:t>
            </a:r>
          </a:p>
          <a:p>
            <a:pPr lvl="1"/>
            <a:r>
              <a:rPr lang="en-US" dirty="0"/>
              <a:t>Faster than Ariel*</a:t>
            </a:r>
          </a:p>
          <a:p>
            <a:pPr lvl="2"/>
            <a:r>
              <a:rPr lang="en-US" dirty="0"/>
              <a:t>Provided you can get a trace</a:t>
            </a:r>
          </a:p>
          <a:p>
            <a:r>
              <a:rPr lang="en-US" dirty="0"/>
              <a:t>Cons</a:t>
            </a:r>
          </a:p>
          <a:p>
            <a:pPr lvl="1"/>
            <a:r>
              <a:rPr lang="en-US" dirty="0"/>
              <a:t>Traces can be very large</a:t>
            </a:r>
          </a:p>
          <a:p>
            <a:pPr lvl="2"/>
            <a:r>
              <a:rPr lang="en-US" dirty="0"/>
              <a:t>Requires good I/O system to store and read the trace</a:t>
            </a:r>
          </a:p>
          <a:p>
            <a:pPr lvl="1"/>
            <a:r>
              <a:rPr lang="en-US" dirty="0"/>
              <a:t>Traces are less flexible than actual execution</a:t>
            </a:r>
          </a:p>
          <a:p>
            <a:pPr lvl="2"/>
            <a:r>
              <a:rPr lang="en-US" dirty="0"/>
              <a:t>Capture a single execution stream using a single application input</a:t>
            </a:r>
          </a:p>
        </p:txBody>
      </p:sp>
      <p:sp>
        <p:nvSpPr>
          <p:cNvPr id="5" name="Snip and Round Single Corner Rectangle 4">
            <a:extLst>
              <a:ext uri="{FF2B5EF4-FFF2-40B4-BE49-F238E27FC236}">
                <a16:creationId xmlns:a16="http://schemas.microsoft.com/office/drawing/2014/main" id="{192996C5-4AFE-9F49-84D3-290B15D3D9A3}"/>
              </a:ext>
            </a:extLst>
          </p:cNvPr>
          <p:cNvSpPr/>
          <p:nvPr/>
        </p:nvSpPr>
        <p:spPr>
          <a:xfrm>
            <a:off x="719743" y="6270170"/>
            <a:ext cx="1311352" cy="625037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Processor</a:t>
            </a:r>
          </a:p>
        </p:txBody>
      </p:sp>
      <p:sp>
        <p:nvSpPr>
          <p:cNvPr id="7" name="Snip and Round Single Corner Rectangle 6">
            <a:extLst>
              <a:ext uri="{FF2B5EF4-FFF2-40B4-BE49-F238E27FC236}">
                <a16:creationId xmlns:a16="http://schemas.microsoft.com/office/drawing/2014/main" id="{455DA6D6-498C-744E-8591-3D9BA4692C02}"/>
              </a:ext>
            </a:extLst>
          </p:cNvPr>
          <p:cNvSpPr/>
          <p:nvPr/>
        </p:nvSpPr>
        <p:spPr>
          <a:xfrm>
            <a:off x="2031095" y="6501508"/>
            <a:ext cx="1311352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Memory</a:t>
            </a:r>
          </a:p>
        </p:txBody>
      </p:sp>
      <p:sp>
        <p:nvSpPr>
          <p:cNvPr id="10" name="Snip and Round Single Corner Rectangle 9">
            <a:extLst>
              <a:ext uri="{FF2B5EF4-FFF2-40B4-BE49-F238E27FC236}">
                <a16:creationId xmlns:a16="http://schemas.microsoft.com/office/drawing/2014/main" id="{04C0FD77-88DA-1C41-A54F-CF57D61C3D16}"/>
              </a:ext>
            </a:extLst>
          </p:cNvPr>
          <p:cNvSpPr/>
          <p:nvPr/>
        </p:nvSpPr>
        <p:spPr>
          <a:xfrm>
            <a:off x="7060160" y="6501508"/>
            <a:ext cx="1031811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Other</a:t>
            </a:r>
          </a:p>
        </p:txBody>
      </p:sp>
      <p:sp>
        <p:nvSpPr>
          <p:cNvPr id="11" name="Snip and Round Single Corner Rectangle 10">
            <a:extLst>
              <a:ext uri="{FF2B5EF4-FFF2-40B4-BE49-F238E27FC236}">
                <a16:creationId xmlns:a16="http://schemas.microsoft.com/office/drawing/2014/main" id="{C332D3C3-71E3-5443-A512-46BA7B0FBD9B}"/>
              </a:ext>
            </a:extLst>
          </p:cNvPr>
          <p:cNvSpPr/>
          <p:nvPr/>
        </p:nvSpPr>
        <p:spPr>
          <a:xfrm>
            <a:off x="3342446" y="6501508"/>
            <a:ext cx="1860363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Network/NoC</a:t>
            </a:r>
          </a:p>
        </p:txBody>
      </p:sp>
      <p:sp>
        <p:nvSpPr>
          <p:cNvPr id="12" name="Snip and Round Single Corner Rectangle 11">
            <a:extLst>
              <a:ext uri="{FF2B5EF4-FFF2-40B4-BE49-F238E27FC236}">
                <a16:creationId xmlns:a16="http://schemas.microsoft.com/office/drawing/2014/main" id="{3610C00D-C7E5-6C4F-B18E-E49A558878BD}"/>
              </a:ext>
            </a:extLst>
          </p:cNvPr>
          <p:cNvSpPr/>
          <p:nvPr/>
        </p:nvSpPr>
        <p:spPr>
          <a:xfrm>
            <a:off x="5202809" y="6501508"/>
            <a:ext cx="1860363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Network driver</a:t>
            </a:r>
          </a:p>
        </p:txBody>
      </p:sp>
    </p:spTree>
    <p:extLst>
      <p:ext uri="{BB962C8B-B14F-4D97-AF65-F5344CB8AC3E}">
        <p14:creationId xmlns:p14="http://schemas.microsoft.com/office/powerpoint/2010/main" val="988283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4"/>
                </a:solidFill>
              </a:rPr>
              <a:t>Miranda: </a:t>
            </a:r>
            <a:r>
              <a:rPr lang="en-US" dirty="0"/>
              <a:t>Pattern-based processor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Extremely light-weight processor model</a:t>
            </a:r>
          </a:p>
          <a:p>
            <a:pPr lvl="1"/>
            <a:r>
              <a:rPr lang="en-US" dirty="0"/>
              <a:t>Generates memory address patterns</a:t>
            </a:r>
          </a:p>
          <a:p>
            <a:pPr lvl="1"/>
            <a:r>
              <a:rPr lang="en-US" dirty="0"/>
              <a:t>Supports request dependencies</a:t>
            </a:r>
            <a:endParaRPr lang="en-US" sz="1200" dirty="0"/>
          </a:p>
          <a:p>
            <a:r>
              <a:rPr lang="en-US" dirty="0"/>
              <a:t>Library patterns</a:t>
            </a:r>
          </a:p>
          <a:p>
            <a:pPr lvl="1"/>
            <a:r>
              <a:rPr lang="en-US" dirty="0"/>
              <a:t>Strided accesses (single stream)</a:t>
            </a:r>
          </a:p>
          <a:p>
            <a:pPr lvl="2"/>
            <a:r>
              <a:rPr lang="en-US" dirty="0"/>
              <a:t>Forward and reverse strides</a:t>
            </a:r>
          </a:p>
          <a:p>
            <a:pPr lvl="1"/>
            <a:r>
              <a:rPr lang="en-US" dirty="0"/>
              <a:t>Random accesses</a:t>
            </a:r>
          </a:p>
          <a:p>
            <a:pPr lvl="1"/>
            <a:r>
              <a:rPr lang="en-US" dirty="0"/>
              <a:t>GUPS</a:t>
            </a:r>
          </a:p>
          <a:p>
            <a:pPr lvl="1"/>
            <a:r>
              <a:rPr lang="en-US" dirty="0"/>
              <a:t>STREAM benchmark</a:t>
            </a:r>
          </a:p>
          <a:p>
            <a:pPr lvl="2"/>
            <a:r>
              <a:rPr lang="en-US" dirty="0"/>
              <a:t>In-order &amp; out-of-order CPU</a:t>
            </a:r>
          </a:p>
          <a:p>
            <a:pPr lvl="1"/>
            <a:r>
              <a:rPr lang="en-US" dirty="0"/>
              <a:t>3D stencil</a:t>
            </a:r>
          </a:p>
          <a:p>
            <a:pPr lvl="1"/>
            <a:r>
              <a:rPr lang="en-US" dirty="0"/>
              <a:t>Sparse matrix vector multiply (SpMV)</a:t>
            </a:r>
          </a:p>
          <a:p>
            <a:pPr lvl="1"/>
            <a:r>
              <a:rPr lang="en-US" dirty="0"/>
              <a:t>Copy (~array copy)</a:t>
            </a:r>
          </a:p>
          <a:p>
            <a:pPr lvl="1"/>
            <a:r>
              <a:rPr lang="en-US" i="1" dirty="0"/>
              <a:t>Stake</a:t>
            </a:r>
            <a:r>
              <a:rPr lang="en-US" dirty="0"/>
              <a:t> interface to the Spike RiscV simulator</a:t>
            </a:r>
          </a:p>
          <a:p>
            <a:pPr lvl="1"/>
            <a:endParaRPr lang="en-US" dirty="0"/>
          </a:p>
        </p:txBody>
      </p:sp>
      <p:sp>
        <p:nvSpPr>
          <p:cNvPr id="5" name="Snip and Round Single Corner Rectangle 4">
            <a:extLst>
              <a:ext uri="{FF2B5EF4-FFF2-40B4-BE49-F238E27FC236}">
                <a16:creationId xmlns:a16="http://schemas.microsoft.com/office/drawing/2014/main" id="{37540C77-D506-AB42-AEA7-57012A152DB6}"/>
              </a:ext>
            </a:extLst>
          </p:cNvPr>
          <p:cNvSpPr/>
          <p:nvPr/>
        </p:nvSpPr>
        <p:spPr>
          <a:xfrm>
            <a:off x="719743" y="6270170"/>
            <a:ext cx="1311352" cy="625037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Processor</a:t>
            </a:r>
          </a:p>
        </p:txBody>
      </p:sp>
      <p:sp>
        <p:nvSpPr>
          <p:cNvPr id="7" name="Snip and Round Single Corner Rectangle 6">
            <a:extLst>
              <a:ext uri="{FF2B5EF4-FFF2-40B4-BE49-F238E27FC236}">
                <a16:creationId xmlns:a16="http://schemas.microsoft.com/office/drawing/2014/main" id="{10DDA609-563B-D041-BEE3-BF0A4500BBE2}"/>
              </a:ext>
            </a:extLst>
          </p:cNvPr>
          <p:cNvSpPr/>
          <p:nvPr/>
        </p:nvSpPr>
        <p:spPr>
          <a:xfrm>
            <a:off x="2031095" y="6501508"/>
            <a:ext cx="1311352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Memory</a:t>
            </a:r>
          </a:p>
        </p:txBody>
      </p:sp>
      <p:sp>
        <p:nvSpPr>
          <p:cNvPr id="10" name="Snip and Round Single Corner Rectangle 9">
            <a:extLst>
              <a:ext uri="{FF2B5EF4-FFF2-40B4-BE49-F238E27FC236}">
                <a16:creationId xmlns:a16="http://schemas.microsoft.com/office/drawing/2014/main" id="{7AE91CBD-1D10-E544-BE96-C7CE61E73A00}"/>
              </a:ext>
            </a:extLst>
          </p:cNvPr>
          <p:cNvSpPr/>
          <p:nvPr/>
        </p:nvSpPr>
        <p:spPr>
          <a:xfrm>
            <a:off x="7060160" y="6501508"/>
            <a:ext cx="1031811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Other</a:t>
            </a:r>
          </a:p>
        </p:txBody>
      </p:sp>
      <p:sp>
        <p:nvSpPr>
          <p:cNvPr id="11" name="Snip and Round Single Corner Rectangle 10">
            <a:extLst>
              <a:ext uri="{FF2B5EF4-FFF2-40B4-BE49-F238E27FC236}">
                <a16:creationId xmlns:a16="http://schemas.microsoft.com/office/drawing/2014/main" id="{6FE2FCC4-81DD-AB48-ABD6-B0C50D15B78B}"/>
              </a:ext>
            </a:extLst>
          </p:cNvPr>
          <p:cNvSpPr/>
          <p:nvPr/>
        </p:nvSpPr>
        <p:spPr>
          <a:xfrm>
            <a:off x="3342446" y="6501508"/>
            <a:ext cx="1860363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Network/NoC</a:t>
            </a:r>
          </a:p>
        </p:txBody>
      </p:sp>
      <p:sp>
        <p:nvSpPr>
          <p:cNvPr id="12" name="Snip and Round Single Corner Rectangle 11">
            <a:extLst>
              <a:ext uri="{FF2B5EF4-FFF2-40B4-BE49-F238E27FC236}">
                <a16:creationId xmlns:a16="http://schemas.microsoft.com/office/drawing/2014/main" id="{7B24710A-0098-B64E-B311-4591B5405674}"/>
              </a:ext>
            </a:extLst>
          </p:cNvPr>
          <p:cNvSpPr/>
          <p:nvPr/>
        </p:nvSpPr>
        <p:spPr>
          <a:xfrm>
            <a:off x="5202809" y="6501508"/>
            <a:ext cx="1860363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Network driver</a:t>
            </a:r>
          </a:p>
        </p:txBody>
      </p:sp>
    </p:spTree>
    <p:extLst>
      <p:ext uri="{BB962C8B-B14F-4D97-AF65-F5344CB8AC3E}">
        <p14:creationId xmlns:p14="http://schemas.microsoft.com/office/powerpoint/2010/main" val="1321146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4"/>
                </a:solidFill>
              </a:rPr>
              <a:t>Miranda: </a:t>
            </a:r>
            <a:r>
              <a:rPr lang="en-US" dirty="0"/>
              <a:t>The tradeoffs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Pros</a:t>
            </a:r>
          </a:p>
          <a:p>
            <a:pPr lvl="1"/>
            <a:r>
              <a:rPr lang="en-US" dirty="0"/>
              <a:t>Very lightweight – no binary, no trace</a:t>
            </a:r>
          </a:p>
          <a:p>
            <a:pPr lvl="1"/>
            <a:r>
              <a:rPr lang="en-US" dirty="0"/>
              <a:t>Good for applications whose address patterns are predictable</a:t>
            </a:r>
          </a:p>
          <a:p>
            <a:pPr lvl="2"/>
            <a:r>
              <a:rPr lang="en-US" dirty="0"/>
              <a:t>e.g., not much pointer-chasing</a:t>
            </a:r>
          </a:p>
          <a:p>
            <a:pPr lvl="1"/>
            <a:r>
              <a:rPr lang="en-US" dirty="0"/>
              <a:t>Models instruction dependences</a:t>
            </a:r>
          </a:p>
          <a:p>
            <a:pPr marL="457189" lvl="1" indent="0">
              <a:buNone/>
            </a:pPr>
            <a:endParaRPr lang="en-US" sz="1200" dirty="0"/>
          </a:p>
          <a:p>
            <a:r>
              <a:rPr lang="en-US" dirty="0"/>
              <a:t>Cons</a:t>
            </a:r>
          </a:p>
          <a:p>
            <a:pPr lvl="1"/>
            <a:r>
              <a:rPr lang="en-US" dirty="0"/>
              <a:t>Need a generator for the memory pattern of interest</a:t>
            </a:r>
          </a:p>
          <a:p>
            <a:pPr lvl="2"/>
            <a:r>
              <a:rPr lang="en-US" dirty="0"/>
              <a:t>Requires a good understanding of the pattern</a:t>
            </a:r>
          </a:p>
        </p:txBody>
      </p:sp>
      <p:sp>
        <p:nvSpPr>
          <p:cNvPr id="5" name="Snip and Round Single Corner Rectangle 4">
            <a:extLst>
              <a:ext uri="{FF2B5EF4-FFF2-40B4-BE49-F238E27FC236}">
                <a16:creationId xmlns:a16="http://schemas.microsoft.com/office/drawing/2014/main" id="{9C2BFB06-7972-B34A-9FE1-B13F82EAA755}"/>
              </a:ext>
            </a:extLst>
          </p:cNvPr>
          <p:cNvSpPr/>
          <p:nvPr/>
        </p:nvSpPr>
        <p:spPr>
          <a:xfrm>
            <a:off x="719743" y="6270170"/>
            <a:ext cx="1311352" cy="625037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Processor</a:t>
            </a:r>
          </a:p>
        </p:txBody>
      </p:sp>
      <p:sp>
        <p:nvSpPr>
          <p:cNvPr id="7" name="Snip and Round Single Corner Rectangle 6">
            <a:extLst>
              <a:ext uri="{FF2B5EF4-FFF2-40B4-BE49-F238E27FC236}">
                <a16:creationId xmlns:a16="http://schemas.microsoft.com/office/drawing/2014/main" id="{AAC90204-CE2A-6546-B3A2-0CC1B629B3DD}"/>
              </a:ext>
            </a:extLst>
          </p:cNvPr>
          <p:cNvSpPr/>
          <p:nvPr/>
        </p:nvSpPr>
        <p:spPr>
          <a:xfrm>
            <a:off x="2031095" y="6501508"/>
            <a:ext cx="1311352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Memory</a:t>
            </a:r>
          </a:p>
        </p:txBody>
      </p:sp>
      <p:sp>
        <p:nvSpPr>
          <p:cNvPr id="10" name="Snip and Round Single Corner Rectangle 9">
            <a:extLst>
              <a:ext uri="{FF2B5EF4-FFF2-40B4-BE49-F238E27FC236}">
                <a16:creationId xmlns:a16="http://schemas.microsoft.com/office/drawing/2014/main" id="{3CF43DE9-D932-6B4D-BE55-9645FEEA7CAF}"/>
              </a:ext>
            </a:extLst>
          </p:cNvPr>
          <p:cNvSpPr/>
          <p:nvPr/>
        </p:nvSpPr>
        <p:spPr>
          <a:xfrm>
            <a:off x="7060160" y="6501508"/>
            <a:ext cx="1031811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Other</a:t>
            </a:r>
          </a:p>
        </p:txBody>
      </p:sp>
      <p:sp>
        <p:nvSpPr>
          <p:cNvPr id="11" name="Snip and Round Single Corner Rectangle 10">
            <a:extLst>
              <a:ext uri="{FF2B5EF4-FFF2-40B4-BE49-F238E27FC236}">
                <a16:creationId xmlns:a16="http://schemas.microsoft.com/office/drawing/2014/main" id="{1A4FE429-3A2A-C740-ACE2-9B9910B4202D}"/>
              </a:ext>
            </a:extLst>
          </p:cNvPr>
          <p:cNvSpPr/>
          <p:nvPr/>
        </p:nvSpPr>
        <p:spPr>
          <a:xfrm>
            <a:off x="3342446" y="6501508"/>
            <a:ext cx="1860363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Network/NoC</a:t>
            </a:r>
          </a:p>
        </p:txBody>
      </p:sp>
      <p:sp>
        <p:nvSpPr>
          <p:cNvPr id="12" name="Snip and Round Single Corner Rectangle 11">
            <a:extLst>
              <a:ext uri="{FF2B5EF4-FFF2-40B4-BE49-F238E27FC236}">
                <a16:creationId xmlns:a16="http://schemas.microsoft.com/office/drawing/2014/main" id="{398D6712-B4EF-7147-8D38-80660869BE87}"/>
              </a:ext>
            </a:extLst>
          </p:cNvPr>
          <p:cNvSpPr/>
          <p:nvPr/>
        </p:nvSpPr>
        <p:spPr>
          <a:xfrm>
            <a:off x="5202809" y="6501508"/>
            <a:ext cx="1860363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Network driver</a:t>
            </a:r>
          </a:p>
        </p:txBody>
      </p:sp>
    </p:spTree>
    <p:extLst>
      <p:ext uri="{BB962C8B-B14F-4D97-AF65-F5344CB8AC3E}">
        <p14:creationId xmlns:p14="http://schemas.microsoft.com/office/powerpoint/2010/main" val="4173493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4"/>
                </a:solidFill>
              </a:rPr>
              <a:t>MemHierarchy: </a:t>
            </a:r>
            <a:r>
              <a:rPr lang="en-US" dirty="0"/>
              <a:t>Memory system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Collection of interoperable memory system elements</a:t>
            </a:r>
          </a:p>
          <a:p>
            <a:pPr lvl="1"/>
            <a:r>
              <a:rPr lang="en-US" dirty="0"/>
              <a:t>Caches</a:t>
            </a:r>
          </a:p>
          <a:p>
            <a:pPr lvl="1"/>
            <a:r>
              <a:rPr lang="en-US" dirty="0"/>
              <a:t>Directories</a:t>
            </a:r>
          </a:p>
          <a:p>
            <a:pPr lvl="1"/>
            <a:r>
              <a:rPr lang="en-US" dirty="0"/>
              <a:t>Memory controllers</a:t>
            </a:r>
          </a:p>
          <a:p>
            <a:pPr lvl="2"/>
            <a:r>
              <a:rPr lang="en-US" dirty="0"/>
              <a:t>Interfaces to memory models (DDR, HBM, HMC, NVM, etc.)</a:t>
            </a:r>
          </a:p>
          <a:p>
            <a:pPr lvl="1"/>
            <a:r>
              <a:rPr lang="en-US" dirty="0"/>
              <a:t>Scratchpads</a:t>
            </a:r>
          </a:p>
          <a:p>
            <a:pPr lvl="1"/>
            <a:r>
              <a:rPr lang="en-US" dirty="0"/>
              <a:t>NoC (network-on-chip) interfaces</a:t>
            </a:r>
          </a:p>
          <a:p>
            <a:pPr lvl="1"/>
            <a:r>
              <a:rPr lang="en-US" dirty="0"/>
              <a:t>Buses</a:t>
            </a:r>
          </a:p>
          <a:p>
            <a:r>
              <a:rPr lang="en-US" dirty="0"/>
              <a:t>Components are cycle-accurate/cycle-level</a:t>
            </a:r>
          </a:p>
          <a:p>
            <a:r>
              <a:rPr lang="en-US" dirty="0"/>
              <a:t>Capable of modeling modern cache and memory subsystems</a:t>
            </a:r>
          </a:p>
        </p:txBody>
      </p:sp>
      <p:sp>
        <p:nvSpPr>
          <p:cNvPr id="34" name="Snip and Round Single Corner Rectangle 33">
            <a:extLst>
              <a:ext uri="{FF2B5EF4-FFF2-40B4-BE49-F238E27FC236}">
                <a16:creationId xmlns:a16="http://schemas.microsoft.com/office/drawing/2014/main" id="{C25D4B48-69FA-2241-B5E2-6E9551BFD39B}"/>
              </a:ext>
            </a:extLst>
          </p:cNvPr>
          <p:cNvSpPr/>
          <p:nvPr/>
        </p:nvSpPr>
        <p:spPr>
          <a:xfrm>
            <a:off x="719743" y="6501508"/>
            <a:ext cx="1311352" cy="393699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Processor</a:t>
            </a:r>
          </a:p>
        </p:txBody>
      </p:sp>
      <p:sp>
        <p:nvSpPr>
          <p:cNvPr id="35" name="Snip and Round Single Corner Rectangle 34">
            <a:extLst>
              <a:ext uri="{FF2B5EF4-FFF2-40B4-BE49-F238E27FC236}">
                <a16:creationId xmlns:a16="http://schemas.microsoft.com/office/drawing/2014/main" id="{9EEA6FAC-5E66-184C-ACC7-311184D8D2AD}"/>
              </a:ext>
            </a:extLst>
          </p:cNvPr>
          <p:cNvSpPr/>
          <p:nvPr/>
        </p:nvSpPr>
        <p:spPr>
          <a:xfrm>
            <a:off x="2031095" y="6270171"/>
            <a:ext cx="1311352" cy="625037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Memory</a:t>
            </a:r>
          </a:p>
        </p:txBody>
      </p:sp>
      <p:sp>
        <p:nvSpPr>
          <p:cNvPr id="39" name="Snip and Round Single Corner Rectangle 38">
            <a:extLst>
              <a:ext uri="{FF2B5EF4-FFF2-40B4-BE49-F238E27FC236}">
                <a16:creationId xmlns:a16="http://schemas.microsoft.com/office/drawing/2014/main" id="{F939F17A-2C5D-FC4F-A80A-3F5599E2E3BE}"/>
              </a:ext>
            </a:extLst>
          </p:cNvPr>
          <p:cNvSpPr/>
          <p:nvPr/>
        </p:nvSpPr>
        <p:spPr>
          <a:xfrm>
            <a:off x="7060160" y="6501508"/>
            <a:ext cx="1031811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Other</a:t>
            </a:r>
          </a:p>
        </p:txBody>
      </p:sp>
      <p:sp>
        <p:nvSpPr>
          <p:cNvPr id="41" name="Snip and Round Single Corner Rectangle 40">
            <a:extLst>
              <a:ext uri="{FF2B5EF4-FFF2-40B4-BE49-F238E27FC236}">
                <a16:creationId xmlns:a16="http://schemas.microsoft.com/office/drawing/2014/main" id="{E8E648FF-0295-624E-BCED-8A8D511DE9F4}"/>
              </a:ext>
            </a:extLst>
          </p:cNvPr>
          <p:cNvSpPr/>
          <p:nvPr/>
        </p:nvSpPr>
        <p:spPr>
          <a:xfrm>
            <a:off x="3342446" y="6501508"/>
            <a:ext cx="1860363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Network/NoC</a:t>
            </a:r>
          </a:p>
        </p:txBody>
      </p:sp>
      <p:sp>
        <p:nvSpPr>
          <p:cNvPr id="42" name="Snip and Round Single Corner Rectangle 41">
            <a:extLst>
              <a:ext uri="{FF2B5EF4-FFF2-40B4-BE49-F238E27FC236}">
                <a16:creationId xmlns:a16="http://schemas.microsoft.com/office/drawing/2014/main" id="{378BC601-76FE-FC42-9F6E-A73183A62218}"/>
              </a:ext>
            </a:extLst>
          </p:cNvPr>
          <p:cNvSpPr/>
          <p:nvPr/>
        </p:nvSpPr>
        <p:spPr>
          <a:xfrm>
            <a:off x="5202809" y="6501508"/>
            <a:ext cx="1860363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Network driver</a:t>
            </a:r>
          </a:p>
        </p:txBody>
      </p:sp>
    </p:spTree>
    <p:extLst>
      <p:ext uri="{BB962C8B-B14F-4D97-AF65-F5344CB8AC3E}">
        <p14:creationId xmlns:p14="http://schemas.microsoft.com/office/powerpoint/2010/main" val="1638883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4"/>
                </a:solidFill>
              </a:rPr>
              <a:t>MemHierarchy: </a:t>
            </a:r>
            <a:r>
              <a:rPr lang="en-US" dirty="0"/>
              <a:t>Cache modeling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Highly configurable</a:t>
            </a:r>
          </a:p>
          <a:p>
            <a:pPr lvl="1"/>
            <a:r>
              <a:rPr lang="en-US" dirty="0"/>
              <a:t>Arbitrary hierarchy depth, flexible topologies</a:t>
            </a:r>
          </a:p>
          <a:p>
            <a:pPr lvl="1"/>
            <a:r>
              <a:rPr lang="en-US" dirty="0"/>
              <a:t>Cache inclusivity, coherence, private/shared, etc. configurable</a:t>
            </a:r>
          </a:p>
          <a:p>
            <a:pPr lvl="1"/>
            <a:r>
              <a:rPr lang="en-US" dirty="0"/>
              <a:t>Single- and multi-socket configurations</a:t>
            </a:r>
          </a:p>
          <a:p>
            <a:pPr lvl="1"/>
            <a:r>
              <a:rPr lang="en-US" dirty="0"/>
              <a:t>Prefetch via </a:t>
            </a:r>
            <a:r>
              <a:rPr lang="en-US" i="1" dirty="0"/>
              <a:t>Cassini</a:t>
            </a:r>
            <a:r>
              <a:rPr lang="en-US" dirty="0"/>
              <a:t> element library</a:t>
            </a:r>
          </a:p>
          <a:p>
            <a:r>
              <a:rPr lang="en-US" dirty="0"/>
              <a:t>Data movement</a:t>
            </a:r>
          </a:p>
          <a:p>
            <a:pPr lvl="1"/>
            <a:r>
              <a:rPr lang="en-US" dirty="0"/>
              <a:t>Components support direct, bus, and on-chip network (NoC) communication</a:t>
            </a:r>
            <a:endParaRPr lang="en-US" sz="1400" dirty="0"/>
          </a:p>
          <a:p>
            <a:r>
              <a:rPr lang="en-US" dirty="0"/>
              <a:t>Event types: read/write, atomics, LLSC, noncacheable, custom memory, etc. </a:t>
            </a:r>
          </a:p>
        </p:txBody>
      </p:sp>
      <p:sp>
        <p:nvSpPr>
          <p:cNvPr id="34" name="Snip and Round Single Corner Rectangle 33">
            <a:extLst>
              <a:ext uri="{FF2B5EF4-FFF2-40B4-BE49-F238E27FC236}">
                <a16:creationId xmlns:a16="http://schemas.microsoft.com/office/drawing/2014/main" id="{7CDF3573-FDA8-0548-8E50-67E92EA1BA41}"/>
              </a:ext>
            </a:extLst>
          </p:cNvPr>
          <p:cNvSpPr/>
          <p:nvPr/>
        </p:nvSpPr>
        <p:spPr>
          <a:xfrm>
            <a:off x="719743" y="6501508"/>
            <a:ext cx="1311352" cy="393699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Processor</a:t>
            </a:r>
          </a:p>
        </p:txBody>
      </p:sp>
      <p:sp>
        <p:nvSpPr>
          <p:cNvPr id="35" name="Snip and Round Single Corner Rectangle 34">
            <a:extLst>
              <a:ext uri="{FF2B5EF4-FFF2-40B4-BE49-F238E27FC236}">
                <a16:creationId xmlns:a16="http://schemas.microsoft.com/office/drawing/2014/main" id="{E46E0C46-7D3C-3C46-8AE0-CF626B8FB9EA}"/>
              </a:ext>
            </a:extLst>
          </p:cNvPr>
          <p:cNvSpPr/>
          <p:nvPr/>
        </p:nvSpPr>
        <p:spPr>
          <a:xfrm>
            <a:off x="2031095" y="6270171"/>
            <a:ext cx="1311352" cy="625037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Memory</a:t>
            </a:r>
          </a:p>
        </p:txBody>
      </p:sp>
      <p:sp>
        <p:nvSpPr>
          <p:cNvPr id="39" name="Snip and Round Single Corner Rectangle 38">
            <a:extLst>
              <a:ext uri="{FF2B5EF4-FFF2-40B4-BE49-F238E27FC236}">
                <a16:creationId xmlns:a16="http://schemas.microsoft.com/office/drawing/2014/main" id="{C9417545-A078-6446-AA2E-727913177136}"/>
              </a:ext>
            </a:extLst>
          </p:cNvPr>
          <p:cNvSpPr/>
          <p:nvPr/>
        </p:nvSpPr>
        <p:spPr>
          <a:xfrm>
            <a:off x="7060160" y="6501508"/>
            <a:ext cx="1031811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Other</a:t>
            </a:r>
          </a:p>
        </p:txBody>
      </p:sp>
      <p:sp>
        <p:nvSpPr>
          <p:cNvPr id="41" name="Snip and Round Single Corner Rectangle 40">
            <a:extLst>
              <a:ext uri="{FF2B5EF4-FFF2-40B4-BE49-F238E27FC236}">
                <a16:creationId xmlns:a16="http://schemas.microsoft.com/office/drawing/2014/main" id="{56B39AD5-E374-3B49-B63F-CF1E2F722F47}"/>
              </a:ext>
            </a:extLst>
          </p:cNvPr>
          <p:cNvSpPr/>
          <p:nvPr/>
        </p:nvSpPr>
        <p:spPr>
          <a:xfrm>
            <a:off x="3342446" y="6501508"/>
            <a:ext cx="1860363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Network/NoC</a:t>
            </a:r>
          </a:p>
        </p:txBody>
      </p:sp>
      <p:sp>
        <p:nvSpPr>
          <p:cNvPr id="42" name="Snip and Round Single Corner Rectangle 41">
            <a:extLst>
              <a:ext uri="{FF2B5EF4-FFF2-40B4-BE49-F238E27FC236}">
                <a16:creationId xmlns:a16="http://schemas.microsoft.com/office/drawing/2014/main" id="{833C1CD5-7BB6-FF4C-87EB-93819F5D4E94}"/>
              </a:ext>
            </a:extLst>
          </p:cNvPr>
          <p:cNvSpPr/>
          <p:nvPr/>
        </p:nvSpPr>
        <p:spPr>
          <a:xfrm>
            <a:off x="5202809" y="6501508"/>
            <a:ext cx="1860363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Network driver</a:t>
            </a:r>
          </a:p>
        </p:txBody>
      </p:sp>
    </p:spTree>
    <p:extLst>
      <p:ext uri="{BB962C8B-B14F-4D97-AF65-F5344CB8AC3E}">
        <p14:creationId xmlns:p14="http://schemas.microsoft.com/office/powerpoint/2010/main" val="1705749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4"/>
                </a:solidFill>
              </a:rPr>
              <a:t>MemHierarchy: </a:t>
            </a:r>
            <a:r>
              <a:rPr lang="en-US" dirty="0"/>
              <a:t>Memory modeling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Interface to memory is the </a:t>
            </a:r>
            <a:r>
              <a:rPr lang="en-US" i="1" dirty="0" err="1"/>
              <a:t>MemController</a:t>
            </a:r>
            <a:endParaRPr lang="en-US" i="1" dirty="0"/>
          </a:p>
          <a:p>
            <a:r>
              <a:rPr lang="en-US" dirty="0" err="1"/>
              <a:t>MemControllers</a:t>
            </a:r>
            <a:r>
              <a:rPr lang="en-US" dirty="0"/>
              <a:t> implement </a:t>
            </a:r>
            <a:r>
              <a:rPr lang="en-US" i="1" dirty="0"/>
              <a:t>backends</a:t>
            </a:r>
          </a:p>
          <a:p>
            <a:pPr lvl="1"/>
            <a:r>
              <a:rPr lang="en-US" dirty="0"/>
              <a:t>Timing model for memory controller with a link to memory</a:t>
            </a:r>
          </a:p>
          <a:p>
            <a:pPr lvl="1"/>
            <a:r>
              <a:rPr lang="en-US" dirty="0"/>
              <a:t>Timing model for memory controller and memory</a:t>
            </a:r>
          </a:p>
          <a:p>
            <a:pPr lvl="1"/>
            <a:r>
              <a:rPr lang="en-US" dirty="0"/>
              <a:t>Interface to another component(s) that does the memory controller/memory timing</a:t>
            </a:r>
          </a:p>
          <a:p>
            <a:pPr lvl="2"/>
            <a:r>
              <a:rPr lang="en-US" dirty="0"/>
              <a:t>In this case just translates request formats</a:t>
            </a:r>
          </a:p>
          <a:p>
            <a:pPr lvl="1"/>
            <a:r>
              <a:rPr lang="en-US" dirty="0"/>
              <a:t>Wrapper for an external/non-native-SST component</a:t>
            </a:r>
          </a:p>
          <a:p>
            <a:pPr lvl="2"/>
            <a:r>
              <a:rPr lang="en-US" dirty="0" err="1"/>
              <a:t>Ramulator</a:t>
            </a:r>
            <a:r>
              <a:rPr lang="en-US" dirty="0"/>
              <a:t>, DRAMSim2, etc.</a:t>
            </a:r>
          </a:p>
          <a:p>
            <a:r>
              <a:rPr lang="en-US" dirty="0"/>
              <a:t>Support </a:t>
            </a:r>
            <a:r>
              <a:rPr lang="en-US" i="1" dirty="0"/>
              <a:t>custom memory instructions</a:t>
            </a:r>
            <a:endParaRPr lang="en-US" dirty="0"/>
          </a:p>
          <a:p>
            <a:pPr lvl="1"/>
            <a:r>
              <a:rPr lang="en-US" dirty="0"/>
              <a:t>Including ability to do cache shootdowns for coherence maintenance</a:t>
            </a:r>
          </a:p>
        </p:txBody>
      </p:sp>
      <p:sp>
        <p:nvSpPr>
          <p:cNvPr id="34" name="Snip and Round Single Corner Rectangle 33">
            <a:extLst>
              <a:ext uri="{FF2B5EF4-FFF2-40B4-BE49-F238E27FC236}">
                <a16:creationId xmlns:a16="http://schemas.microsoft.com/office/drawing/2014/main" id="{7CDF3573-FDA8-0548-8E50-67E92EA1BA41}"/>
              </a:ext>
            </a:extLst>
          </p:cNvPr>
          <p:cNvSpPr/>
          <p:nvPr/>
        </p:nvSpPr>
        <p:spPr>
          <a:xfrm>
            <a:off x="719743" y="6501508"/>
            <a:ext cx="1311352" cy="393699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Processor</a:t>
            </a:r>
          </a:p>
        </p:txBody>
      </p:sp>
      <p:sp>
        <p:nvSpPr>
          <p:cNvPr id="35" name="Snip and Round Single Corner Rectangle 34">
            <a:extLst>
              <a:ext uri="{FF2B5EF4-FFF2-40B4-BE49-F238E27FC236}">
                <a16:creationId xmlns:a16="http://schemas.microsoft.com/office/drawing/2014/main" id="{E46E0C46-7D3C-3C46-8AE0-CF626B8FB9EA}"/>
              </a:ext>
            </a:extLst>
          </p:cNvPr>
          <p:cNvSpPr/>
          <p:nvPr/>
        </p:nvSpPr>
        <p:spPr>
          <a:xfrm>
            <a:off x="2031095" y="6270171"/>
            <a:ext cx="1311352" cy="625037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Memory</a:t>
            </a:r>
          </a:p>
        </p:txBody>
      </p:sp>
      <p:sp>
        <p:nvSpPr>
          <p:cNvPr id="39" name="Snip and Round Single Corner Rectangle 38">
            <a:extLst>
              <a:ext uri="{FF2B5EF4-FFF2-40B4-BE49-F238E27FC236}">
                <a16:creationId xmlns:a16="http://schemas.microsoft.com/office/drawing/2014/main" id="{C9417545-A078-6446-AA2E-727913177136}"/>
              </a:ext>
            </a:extLst>
          </p:cNvPr>
          <p:cNvSpPr/>
          <p:nvPr/>
        </p:nvSpPr>
        <p:spPr>
          <a:xfrm>
            <a:off x="7060160" y="6501508"/>
            <a:ext cx="1031811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Other</a:t>
            </a:r>
          </a:p>
        </p:txBody>
      </p:sp>
      <p:sp>
        <p:nvSpPr>
          <p:cNvPr id="41" name="Snip and Round Single Corner Rectangle 40">
            <a:extLst>
              <a:ext uri="{FF2B5EF4-FFF2-40B4-BE49-F238E27FC236}">
                <a16:creationId xmlns:a16="http://schemas.microsoft.com/office/drawing/2014/main" id="{56B39AD5-E374-3B49-B63F-CF1E2F722F47}"/>
              </a:ext>
            </a:extLst>
          </p:cNvPr>
          <p:cNvSpPr/>
          <p:nvPr/>
        </p:nvSpPr>
        <p:spPr>
          <a:xfrm>
            <a:off x="3342446" y="6501508"/>
            <a:ext cx="1860363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Network/NoC</a:t>
            </a:r>
          </a:p>
        </p:txBody>
      </p:sp>
      <p:sp>
        <p:nvSpPr>
          <p:cNvPr id="42" name="Snip and Round Single Corner Rectangle 41">
            <a:extLst>
              <a:ext uri="{FF2B5EF4-FFF2-40B4-BE49-F238E27FC236}">
                <a16:creationId xmlns:a16="http://schemas.microsoft.com/office/drawing/2014/main" id="{833C1CD5-7BB6-FF4C-87EB-93819F5D4E94}"/>
              </a:ext>
            </a:extLst>
          </p:cNvPr>
          <p:cNvSpPr/>
          <p:nvPr/>
        </p:nvSpPr>
        <p:spPr>
          <a:xfrm>
            <a:off x="5202809" y="6501508"/>
            <a:ext cx="1860363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Network driver</a:t>
            </a:r>
          </a:p>
        </p:txBody>
      </p:sp>
    </p:spTree>
    <p:extLst>
      <p:ext uri="{BB962C8B-B14F-4D97-AF65-F5344CB8AC3E}">
        <p14:creationId xmlns:p14="http://schemas.microsoft.com/office/powerpoint/2010/main" val="3547630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8D5553-E4D2-7445-8FC3-A3F553ED9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4"/>
                </a:solidFill>
              </a:rPr>
              <a:t>MemHierarchy: </a:t>
            </a:r>
            <a:r>
              <a:rPr lang="en-US" dirty="0"/>
              <a:t>Memory modeling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80F0C37-FB96-2047-B290-403E241662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AEC5DE-5240-E741-BCD1-700BFAADE8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648" y="1014984"/>
            <a:ext cx="7207696" cy="4663440"/>
          </a:xfrm>
        </p:spPr>
        <p:txBody>
          <a:bodyPr>
            <a:normAutofit/>
          </a:bodyPr>
          <a:lstStyle/>
          <a:p>
            <a:r>
              <a:rPr lang="en-US" dirty="0"/>
              <a:t>Memory controller</a:t>
            </a:r>
          </a:p>
          <a:p>
            <a:pPr lvl="1"/>
            <a:r>
              <a:rPr lang="en-US" dirty="0"/>
              <a:t>Manages data values if needed (backing store)</a:t>
            </a:r>
          </a:p>
          <a:p>
            <a:pPr lvl="1"/>
            <a:r>
              <a:rPr lang="en-US" dirty="0"/>
              <a:t>Facilitates custom memory commands</a:t>
            </a:r>
          </a:p>
          <a:p>
            <a:pPr lvl="2"/>
            <a:r>
              <a:rPr lang="en-US" dirty="0"/>
              <a:t>Including cache shootdowns for coherence maintenance</a:t>
            </a:r>
          </a:p>
          <a:p>
            <a:pPr lvl="1"/>
            <a:r>
              <a:rPr lang="en-US" dirty="0"/>
              <a:t>Passes events to </a:t>
            </a:r>
            <a:r>
              <a:rPr lang="en-US" i="1" dirty="0"/>
              <a:t>memory backend </a:t>
            </a:r>
            <a:r>
              <a:rPr lang="en-US" dirty="0"/>
              <a:t>subcomponent</a:t>
            </a:r>
          </a:p>
          <a:p>
            <a:r>
              <a:rPr lang="en-US" b="1" dirty="0">
                <a:solidFill>
                  <a:schemeClr val="accent2"/>
                </a:solidFill>
              </a:rPr>
              <a:t>Backend: </a:t>
            </a:r>
            <a:r>
              <a:rPr lang="en-US" dirty="0"/>
              <a:t>the “real” memory controller and/or memory</a:t>
            </a:r>
          </a:p>
          <a:p>
            <a:pPr lvl="1"/>
            <a:r>
              <a:rPr lang="en-US" dirty="0"/>
              <a:t>Implementations</a:t>
            </a:r>
          </a:p>
          <a:p>
            <a:pPr lvl="2"/>
            <a:r>
              <a:rPr lang="en-US" dirty="0"/>
              <a:t>Memory controller and model itself</a:t>
            </a:r>
          </a:p>
          <a:p>
            <a:pPr lvl="2"/>
            <a:r>
              <a:rPr lang="en-US" dirty="0"/>
              <a:t>Memory controller with interface to a memory component</a:t>
            </a:r>
          </a:p>
          <a:p>
            <a:pPr lvl="2"/>
            <a:r>
              <a:rPr lang="en-US" dirty="0"/>
              <a:t>Interface to another memory controller/memory component</a:t>
            </a:r>
          </a:p>
          <a:p>
            <a:pPr lvl="2"/>
            <a:r>
              <a:rPr lang="en-US" dirty="0"/>
              <a:t>Wrapper to an external simulator</a:t>
            </a:r>
          </a:p>
          <a:p>
            <a:pPr lvl="1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B99FEB0-1738-DE4D-95C4-7FE7B8BB33F6}"/>
              </a:ext>
            </a:extLst>
          </p:cNvPr>
          <p:cNvSpPr/>
          <p:nvPr/>
        </p:nvSpPr>
        <p:spPr>
          <a:xfrm>
            <a:off x="8043738" y="1997769"/>
            <a:ext cx="3399369" cy="2711470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Memory Controller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4BE9F3B-4487-4A46-9031-AC2A806A1D00}"/>
              </a:ext>
            </a:extLst>
          </p:cNvPr>
          <p:cNvSpPr/>
          <p:nvPr/>
        </p:nvSpPr>
        <p:spPr>
          <a:xfrm>
            <a:off x="8197117" y="4237110"/>
            <a:ext cx="2768600" cy="47213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Backend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A035D46-3D5E-0744-95CE-5FDEB1759C43}"/>
              </a:ext>
            </a:extLst>
          </p:cNvPr>
          <p:cNvSpPr/>
          <p:nvPr/>
        </p:nvSpPr>
        <p:spPr>
          <a:xfrm>
            <a:off x="9519404" y="4614688"/>
            <a:ext cx="219456" cy="2159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681203B-D13E-774D-9C09-890A3B772C75}"/>
              </a:ext>
            </a:extLst>
          </p:cNvPr>
          <p:cNvSpPr/>
          <p:nvPr/>
        </p:nvSpPr>
        <p:spPr>
          <a:xfrm>
            <a:off x="10360717" y="2532404"/>
            <a:ext cx="1003336" cy="7366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Backing store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102FA2C-57FB-3044-8E8E-823F57611F41}"/>
              </a:ext>
            </a:extLst>
          </p:cNvPr>
          <p:cNvSpPr/>
          <p:nvPr/>
        </p:nvSpPr>
        <p:spPr>
          <a:xfrm>
            <a:off x="8521397" y="2965015"/>
            <a:ext cx="1221289" cy="9144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Custom command handler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F603FC6-7C75-DC46-9CC4-9908C1D7355B}"/>
              </a:ext>
            </a:extLst>
          </p:cNvPr>
          <p:cNvCxnSpPr>
            <a:cxnSpLocks/>
          </p:cNvCxnSpPr>
          <p:nvPr/>
        </p:nvCxnSpPr>
        <p:spPr>
          <a:xfrm>
            <a:off x="7728319" y="2786405"/>
            <a:ext cx="2374903" cy="744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047D289-A2EB-5C48-B465-4D4F378B4C5F}"/>
              </a:ext>
            </a:extLst>
          </p:cNvPr>
          <p:cNvCxnSpPr>
            <a:cxnSpLocks/>
            <a:endCxn id="13" idx="0"/>
          </p:cNvCxnSpPr>
          <p:nvPr/>
        </p:nvCxnSpPr>
        <p:spPr>
          <a:xfrm>
            <a:off x="9132041" y="2786405"/>
            <a:ext cx="0" cy="178611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EBE4A92-7FD9-DF43-9F08-F66CA83F9B26}"/>
              </a:ext>
            </a:extLst>
          </p:cNvPr>
          <p:cNvCxnSpPr>
            <a:cxnSpLocks/>
            <a:stCxn id="13" idx="2"/>
          </p:cNvCxnSpPr>
          <p:nvPr/>
        </p:nvCxnSpPr>
        <p:spPr>
          <a:xfrm>
            <a:off x="9132041" y="3879416"/>
            <a:ext cx="0" cy="353839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308E18A-500C-2F4D-B663-8172E31C0A7B}"/>
              </a:ext>
            </a:extLst>
          </p:cNvPr>
          <p:cNvCxnSpPr>
            <a:cxnSpLocks/>
          </p:cNvCxnSpPr>
          <p:nvPr/>
        </p:nvCxnSpPr>
        <p:spPr>
          <a:xfrm flipH="1">
            <a:off x="10103221" y="2786404"/>
            <a:ext cx="370" cy="144685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47DB07D-1440-3C4A-BBC8-5F328EC38195}"/>
              </a:ext>
            </a:extLst>
          </p:cNvPr>
          <p:cNvCxnSpPr>
            <a:cxnSpLocks/>
          </p:cNvCxnSpPr>
          <p:nvPr/>
        </p:nvCxnSpPr>
        <p:spPr>
          <a:xfrm>
            <a:off x="9614307" y="5148573"/>
            <a:ext cx="488914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B66BAF51-3445-CF4B-BA55-21BC73A11329}"/>
              </a:ext>
            </a:extLst>
          </p:cNvPr>
          <p:cNvCxnSpPr>
            <a:cxnSpLocks/>
            <a:stCxn id="11" idx="4"/>
          </p:cNvCxnSpPr>
          <p:nvPr/>
        </p:nvCxnSpPr>
        <p:spPr>
          <a:xfrm>
            <a:off x="9629132" y="4830589"/>
            <a:ext cx="0" cy="30105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F977BE8C-9D4C-5B4F-9703-1E140AFFCBD8}"/>
              </a:ext>
            </a:extLst>
          </p:cNvPr>
          <p:cNvSpPr txBox="1"/>
          <p:nvPr/>
        </p:nvSpPr>
        <p:spPr>
          <a:xfrm>
            <a:off x="10088343" y="4897877"/>
            <a:ext cx="19385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To memory component (optional)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8555FC8-2AF7-CF48-857E-2DF698A6A8CC}"/>
              </a:ext>
            </a:extLst>
          </p:cNvPr>
          <p:cNvSpPr/>
          <p:nvPr/>
        </p:nvSpPr>
        <p:spPr>
          <a:xfrm>
            <a:off x="7942140" y="2685895"/>
            <a:ext cx="219456" cy="2159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Snip and Round Single Corner Rectangle 21">
            <a:extLst>
              <a:ext uri="{FF2B5EF4-FFF2-40B4-BE49-F238E27FC236}">
                <a16:creationId xmlns:a16="http://schemas.microsoft.com/office/drawing/2014/main" id="{094CB033-2A1A-484E-B8B6-A9425B2F81EB}"/>
              </a:ext>
            </a:extLst>
          </p:cNvPr>
          <p:cNvSpPr/>
          <p:nvPr/>
        </p:nvSpPr>
        <p:spPr>
          <a:xfrm>
            <a:off x="719743" y="6501508"/>
            <a:ext cx="1311352" cy="393699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Processor</a:t>
            </a:r>
          </a:p>
        </p:txBody>
      </p:sp>
      <p:sp>
        <p:nvSpPr>
          <p:cNvPr id="23" name="Snip and Round Single Corner Rectangle 22">
            <a:extLst>
              <a:ext uri="{FF2B5EF4-FFF2-40B4-BE49-F238E27FC236}">
                <a16:creationId xmlns:a16="http://schemas.microsoft.com/office/drawing/2014/main" id="{983A6475-8B96-BD40-8E5F-4BFBEDD34D1B}"/>
              </a:ext>
            </a:extLst>
          </p:cNvPr>
          <p:cNvSpPr/>
          <p:nvPr/>
        </p:nvSpPr>
        <p:spPr>
          <a:xfrm>
            <a:off x="2031095" y="6270171"/>
            <a:ext cx="1311352" cy="625037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Memory</a:t>
            </a:r>
          </a:p>
        </p:txBody>
      </p:sp>
      <p:sp>
        <p:nvSpPr>
          <p:cNvPr id="29" name="Snip and Round Single Corner Rectangle 28">
            <a:extLst>
              <a:ext uri="{FF2B5EF4-FFF2-40B4-BE49-F238E27FC236}">
                <a16:creationId xmlns:a16="http://schemas.microsoft.com/office/drawing/2014/main" id="{6E8CE774-7D63-2648-8888-1F677384658A}"/>
              </a:ext>
            </a:extLst>
          </p:cNvPr>
          <p:cNvSpPr/>
          <p:nvPr/>
        </p:nvSpPr>
        <p:spPr>
          <a:xfrm>
            <a:off x="7060160" y="6501508"/>
            <a:ext cx="1031811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Other</a:t>
            </a:r>
          </a:p>
        </p:txBody>
      </p:sp>
      <p:sp>
        <p:nvSpPr>
          <p:cNvPr id="30" name="Snip and Round Single Corner Rectangle 29">
            <a:extLst>
              <a:ext uri="{FF2B5EF4-FFF2-40B4-BE49-F238E27FC236}">
                <a16:creationId xmlns:a16="http://schemas.microsoft.com/office/drawing/2014/main" id="{B3AA50A8-0F6E-E24A-A0E1-109CDD56F896}"/>
              </a:ext>
            </a:extLst>
          </p:cNvPr>
          <p:cNvSpPr/>
          <p:nvPr/>
        </p:nvSpPr>
        <p:spPr>
          <a:xfrm>
            <a:off x="3342446" y="6501508"/>
            <a:ext cx="1860363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Network/NoC</a:t>
            </a:r>
          </a:p>
        </p:txBody>
      </p:sp>
      <p:sp>
        <p:nvSpPr>
          <p:cNvPr id="31" name="Snip and Round Single Corner Rectangle 30">
            <a:extLst>
              <a:ext uri="{FF2B5EF4-FFF2-40B4-BE49-F238E27FC236}">
                <a16:creationId xmlns:a16="http://schemas.microsoft.com/office/drawing/2014/main" id="{400260C3-1F0C-B34F-9D05-F19828A926EB}"/>
              </a:ext>
            </a:extLst>
          </p:cNvPr>
          <p:cNvSpPr/>
          <p:nvPr/>
        </p:nvSpPr>
        <p:spPr>
          <a:xfrm>
            <a:off x="5202809" y="6501508"/>
            <a:ext cx="1860363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Network driver</a:t>
            </a:r>
          </a:p>
        </p:txBody>
      </p:sp>
    </p:spTree>
    <p:extLst>
      <p:ext uri="{BB962C8B-B14F-4D97-AF65-F5344CB8AC3E}">
        <p14:creationId xmlns:p14="http://schemas.microsoft.com/office/powerpoint/2010/main" val="3475398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DE2BA-B2EE-CE4E-83C1-A367D39BB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4"/>
                </a:solidFill>
              </a:rPr>
              <a:t>MemHierarchy:</a:t>
            </a:r>
            <a:r>
              <a:rPr lang="en-US" dirty="0">
                <a:solidFill>
                  <a:schemeClr val="tx1"/>
                </a:solidFill>
              </a:rPr>
              <a:t> SST 9.1 </a:t>
            </a:r>
            <a:r>
              <a:rPr lang="en-US" dirty="0"/>
              <a:t>backends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1514CDF-B532-4540-87CB-B098643FDB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B96DDA-D044-E84A-AEF9-AAFED5C3AE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648" y="1014984"/>
            <a:ext cx="10785552" cy="3079268"/>
          </a:xfrm>
        </p:spPr>
        <p:txBody>
          <a:bodyPr numCol="2">
            <a:normAutofit/>
          </a:bodyPr>
          <a:lstStyle/>
          <a:p>
            <a:r>
              <a:rPr lang="en-US" dirty="0"/>
              <a:t>Memory (</a:t>
            </a:r>
            <a:r>
              <a:rPr lang="en-US" dirty="0">
                <a:solidFill>
                  <a:schemeClr val="accent2"/>
                </a:solidFill>
              </a:rPr>
              <a:t>external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CramSim (DDR, HBM)</a:t>
            </a:r>
          </a:p>
          <a:p>
            <a:pPr lvl="1"/>
            <a:r>
              <a:rPr lang="en-US" dirty="0">
                <a:solidFill>
                  <a:schemeClr val="accent2"/>
                </a:solidFill>
              </a:rPr>
              <a:t>DRAMSim2</a:t>
            </a:r>
            <a:r>
              <a:rPr lang="en-US" dirty="0"/>
              <a:t> (DDR)</a:t>
            </a:r>
          </a:p>
          <a:p>
            <a:pPr lvl="2"/>
            <a:r>
              <a:rPr lang="en-US" dirty="0"/>
              <a:t>PagedMulti – 2-level memory variant</a:t>
            </a:r>
          </a:p>
          <a:p>
            <a:pPr lvl="1"/>
            <a:r>
              <a:rPr lang="en-US" dirty="0">
                <a:solidFill>
                  <a:schemeClr val="accent2"/>
                </a:solidFill>
              </a:rPr>
              <a:t>FlashDIMMSim</a:t>
            </a:r>
            <a:r>
              <a:rPr lang="en-US" dirty="0"/>
              <a:t> (FLASH)</a:t>
            </a:r>
          </a:p>
          <a:p>
            <a:pPr lvl="1"/>
            <a:r>
              <a:rPr lang="en-US" dirty="0">
                <a:solidFill>
                  <a:schemeClr val="accent2"/>
                </a:solidFill>
              </a:rPr>
              <a:t>HMCSim/GoblinHMC </a:t>
            </a:r>
            <a:r>
              <a:rPr lang="en-US" dirty="0"/>
              <a:t> (HMC)</a:t>
            </a:r>
          </a:p>
          <a:p>
            <a:pPr lvl="1"/>
            <a:r>
              <a:rPr lang="en-US" dirty="0">
                <a:solidFill>
                  <a:schemeClr val="accent2"/>
                </a:solidFill>
              </a:rPr>
              <a:t>HBMDRAMSim2</a:t>
            </a:r>
            <a:r>
              <a:rPr lang="en-US" dirty="0"/>
              <a:t> (HBM)</a:t>
            </a:r>
          </a:p>
          <a:p>
            <a:pPr lvl="2"/>
            <a:r>
              <a:rPr lang="en-US" dirty="0"/>
              <a:t>HBMPagedMulti – 2-level memory variant</a:t>
            </a:r>
          </a:p>
          <a:p>
            <a:pPr lvl="1"/>
            <a:r>
              <a:rPr lang="en-US" dirty="0"/>
              <a:t>Messier (NVRAM)</a:t>
            </a:r>
          </a:p>
          <a:p>
            <a:pPr lvl="1"/>
            <a:r>
              <a:rPr lang="en-US" dirty="0">
                <a:solidFill>
                  <a:schemeClr val="accent2"/>
                </a:solidFill>
              </a:rPr>
              <a:t>Ramulator</a:t>
            </a:r>
            <a:r>
              <a:rPr lang="en-US" dirty="0"/>
              <a:t> (DDR, HBM, HMC)</a:t>
            </a:r>
          </a:p>
          <a:p>
            <a:pPr lvl="1"/>
            <a:r>
              <a:rPr lang="en-US" dirty="0"/>
              <a:t>SimpleDRAM (DDR)</a:t>
            </a:r>
          </a:p>
          <a:p>
            <a:pPr lvl="1"/>
            <a:r>
              <a:rPr lang="en-US" dirty="0"/>
              <a:t>SimpleMem (constant latency)</a:t>
            </a:r>
          </a:p>
          <a:p>
            <a:pPr lvl="1"/>
            <a:r>
              <a:rPr lang="en-US" dirty="0"/>
              <a:t>TimingDRAM (DDR)</a:t>
            </a:r>
          </a:p>
          <a:p>
            <a:pPr lvl="1"/>
            <a:r>
              <a:rPr lang="en-US" dirty="0"/>
              <a:t>VaultSimC (HMC-like)</a:t>
            </a:r>
          </a:p>
          <a:p>
            <a:pPr lvl="1"/>
            <a:endParaRPr lang="en-US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DF34DD8B-A56C-1F49-BDAD-F479CE9D8B9B}"/>
              </a:ext>
            </a:extLst>
          </p:cNvPr>
          <p:cNvSpPr txBox="1">
            <a:spLocks/>
          </p:cNvSpPr>
          <p:nvPr/>
        </p:nvSpPr>
        <p:spPr>
          <a:xfrm>
            <a:off x="720648" y="4094252"/>
            <a:ext cx="10785552" cy="215414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182880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System Font Regular"/>
              <a:buChar char="◦"/>
              <a:defRPr sz="2400" kern="1200">
                <a:solidFill>
                  <a:schemeClr val="tx1"/>
                </a:solidFill>
                <a:latin typeface="Gill Sans MT" panose="020B0502020104020203" pitchFamily="34" charset="77"/>
                <a:ea typeface="Gill Sans MT" panose="020B0502020104020203" pitchFamily="34" charset="77"/>
                <a:cs typeface="Gill Sans MT" panose="020B0502020104020203" pitchFamily="34" charset="77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2200" kern="1200">
                <a:solidFill>
                  <a:schemeClr val="tx1"/>
                </a:solidFill>
                <a:latin typeface="Gill Sans MT" panose="020B0502020104020203" pitchFamily="34" charset="77"/>
                <a:ea typeface="Gill Sans MT" panose="020B0502020104020203" pitchFamily="34" charset="77"/>
                <a:cs typeface="Gill Sans MT" panose="020B0502020104020203" pitchFamily="34" charset="77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2000" kern="1200">
                <a:solidFill>
                  <a:schemeClr val="tx1"/>
                </a:solidFill>
                <a:latin typeface="Gill Sans MT" panose="020B0502020104020203" pitchFamily="34" charset="77"/>
                <a:ea typeface="Gill Sans MT" panose="020B0502020104020203" pitchFamily="34" charset="77"/>
                <a:cs typeface="Gill Sans MT" panose="020B0502020104020203" pitchFamily="34" charset="77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ill Sans MT" panose="020B0502020104020203" pitchFamily="34" charset="77"/>
                <a:ea typeface="Gill Sans MT" panose="020B0502020104020203" pitchFamily="34" charset="77"/>
                <a:cs typeface="Gill Sans MT" panose="020B0502020104020203" pitchFamily="34" charset="77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600" kern="1200">
                <a:solidFill>
                  <a:schemeClr val="tx1"/>
                </a:solidFill>
                <a:latin typeface="Gill Sans MT" panose="020B0502020104020203" pitchFamily="34" charset="77"/>
                <a:ea typeface="Gill Sans MT" panose="020B0502020104020203" pitchFamily="34" charset="77"/>
                <a:cs typeface="Gill Sans MT" panose="020B0502020104020203" pitchFamily="34" charset="77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Plus a few that can be used with other backends to reorder requests, add latency, etc.</a:t>
            </a:r>
          </a:p>
        </p:txBody>
      </p:sp>
      <p:sp>
        <p:nvSpPr>
          <p:cNvPr id="6" name="Snip and Round Single Corner Rectangle 5">
            <a:extLst>
              <a:ext uri="{FF2B5EF4-FFF2-40B4-BE49-F238E27FC236}">
                <a16:creationId xmlns:a16="http://schemas.microsoft.com/office/drawing/2014/main" id="{6042E1D1-8E27-7744-A0A7-501ABF462DC6}"/>
              </a:ext>
            </a:extLst>
          </p:cNvPr>
          <p:cNvSpPr/>
          <p:nvPr/>
        </p:nvSpPr>
        <p:spPr>
          <a:xfrm>
            <a:off x="719743" y="6501508"/>
            <a:ext cx="1311352" cy="393699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Processor</a:t>
            </a:r>
          </a:p>
        </p:txBody>
      </p:sp>
      <p:sp>
        <p:nvSpPr>
          <p:cNvPr id="7" name="Snip and Round Single Corner Rectangle 6">
            <a:extLst>
              <a:ext uri="{FF2B5EF4-FFF2-40B4-BE49-F238E27FC236}">
                <a16:creationId xmlns:a16="http://schemas.microsoft.com/office/drawing/2014/main" id="{9BF3C51C-CBB7-7840-A04D-9D93D764618B}"/>
              </a:ext>
            </a:extLst>
          </p:cNvPr>
          <p:cNvSpPr/>
          <p:nvPr/>
        </p:nvSpPr>
        <p:spPr>
          <a:xfrm>
            <a:off x="2031095" y="6270171"/>
            <a:ext cx="1311352" cy="625037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Memory</a:t>
            </a:r>
          </a:p>
        </p:txBody>
      </p:sp>
      <p:sp>
        <p:nvSpPr>
          <p:cNvPr id="8" name="Snip and Round Single Corner Rectangle 7">
            <a:extLst>
              <a:ext uri="{FF2B5EF4-FFF2-40B4-BE49-F238E27FC236}">
                <a16:creationId xmlns:a16="http://schemas.microsoft.com/office/drawing/2014/main" id="{A07A8CFB-FF71-B648-BF95-0F3EA38D6E04}"/>
              </a:ext>
            </a:extLst>
          </p:cNvPr>
          <p:cNvSpPr/>
          <p:nvPr/>
        </p:nvSpPr>
        <p:spPr>
          <a:xfrm>
            <a:off x="3342446" y="6501508"/>
            <a:ext cx="1860363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Network/NoC</a:t>
            </a:r>
          </a:p>
        </p:txBody>
      </p:sp>
      <p:sp>
        <p:nvSpPr>
          <p:cNvPr id="9" name="Snip and Round Single Corner Rectangle 8">
            <a:extLst>
              <a:ext uri="{FF2B5EF4-FFF2-40B4-BE49-F238E27FC236}">
                <a16:creationId xmlns:a16="http://schemas.microsoft.com/office/drawing/2014/main" id="{38657E6B-E5BC-0745-BFB9-E132B29131B8}"/>
              </a:ext>
            </a:extLst>
          </p:cNvPr>
          <p:cNvSpPr/>
          <p:nvPr/>
        </p:nvSpPr>
        <p:spPr>
          <a:xfrm>
            <a:off x="5202809" y="6501508"/>
            <a:ext cx="1860363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Network driver</a:t>
            </a:r>
          </a:p>
        </p:txBody>
      </p:sp>
      <p:sp>
        <p:nvSpPr>
          <p:cNvPr id="10" name="Snip and Round Single Corner Rectangle 9">
            <a:extLst>
              <a:ext uri="{FF2B5EF4-FFF2-40B4-BE49-F238E27FC236}">
                <a16:creationId xmlns:a16="http://schemas.microsoft.com/office/drawing/2014/main" id="{C51C76F1-C250-8242-94FC-77558F328F39}"/>
              </a:ext>
            </a:extLst>
          </p:cNvPr>
          <p:cNvSpPr/>
          <p:nvPr/>
        </p:nvSpPr>
        <p:spPr>
          <a:xfrm>
            <a:off x="7060160" y="6501508"/>
            <a:ext cx="1031811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Other</a:t>
            </a:r>
          </a:p>
        </p:txBody>
      </p:sp>
    </p:spTree>
    <p:extLst>
      <p:ext uri="{BB962C8B-B14F-4D97-AF65-F5344CB8AC3E}">
        <p14:creationId xmlns:p14="http://schemas.microsoft.com/office/powerpoint/2010/main" val="2856648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a Simulation – Add Components, L2 Cache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Copy configuration</a:t>
            </a:r>
          </a:p>
          <a:p>
            <a:endParaRPr lang="en-US" dirty="0"/>
          </a:p>
          <a:p>
            <a:r>
              <a:rPr lang="en-US" dirty="0"/>
              <a:t>Add an L2 cache between L1 and memory to new configuration</a:t>
            </a:r>
          </a:p>
          <a:p>
            <a:endParaRPr lang="en-US" dirty="0"/>
          </a:p>
          <a:p>
            <a:pPr lvl="1"/>
            <a:r>
              <a:rPr lang="en-US" dirty="0"/>
              <a:t>What parameters are available for an L2 cache?</a:t>
            </a:r>
          </a:p>
          <a:p>
            <a:pPr lvl="1"/>
            <a:r>
              <a:rPr lang="en-US" dirty="0"/>
              <a:t>What are appropriate values for the parameters?</a:t>
            </a:r>
          </a:p>
          <a:p>
            <a:r>
              <a:rPr lang="en-US" dirty="0"/>
              <a:t>Launch simulation</a:t>
            </a:r>
          </a:p>
          <a:p>
            <a:endParaRPr lang="en-US" dirty="0"/>
          </a:p>
          <a:p>
            <a:pPr lvl="1"/>
            <a:r>
              <a:rPr lang="en-US" dirty="0"/>
              <a:t>How did this affect your overall simulated time?</a:t>
            </a:r>
          </a:p>
          <a:p>
            <a:pPr lvl="1"/>
            <a:r>
              <a:rPr lang="en-US" dirty="0"/>
              <a:t>How did this affect traffic to and from your backing store?</a:t>
            </a:r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65037" y="1564765"/>
            <a:ext cx="6481963" cy="369332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latin typeface="Consolas"/>
                <a:cs typeface="Consolas"/>
              </a:rPr>
              <a:t>$ </a:t>
            </a:r>
            <a:r>
              <a:rPr lang="en-US" dirty="0" err="1">
                <a:latin typeface="Consolas"/>
                <a:cs typeface="Consolas"/>
              </a:rPr>
              <a:t>cp</a:t>
            </a:r>
            <a:r>
              <a:rPr lang="en-US" dirty="0">
                <a:latin typeface="Consolas"/>
                <a:cs typeface="Consolas"/>
              </a:rPr>
              <a:t> demo_2.py demo_3.py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265037" y="2496722"/>
            <a:ext cx="6481964" cy="36933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latin typeface="Consolas"/>
                <a:cs typeface="Consolas"/>
              </a:rPr>
              <a:t>What should you add?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B216FD-B34D-2F44-920A-1F101601C0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Georgia Tech Brief (ARIAA)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265036" y="4224548"/>
            <a:ext cx="6481963" cy="369332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latin typeface="Consolas"/>
                <a:cs typeface="Consolas"/>
              </a:rPr>
              <a:t>$ </a:t>
            </a:r>
            <a:r>
              <a:rPr lang="en-US" dirty="0" err="1">
                <a:latin typeface="Consolas"/>
                <a:cs typeface="Consolas"/>
              </a:rPr>
              <a:t>sst</a:t>
            </a:r>
            <a:r>
              <a:rPr lang="en-US" dirty="0">
                <a:latin typeface="Consolas"/>
                <a:cs typeface="Consolas"/>
              </a:rPr>
              <a:t> demo_3.py</a:t>
            </a:r>
          </a:p>
        </p:txBody>
      </p:sp>
    </p:spTree>
    <p:extLst>
      <p:ext uri="{BB962C8B-B14F-4D97-AF65-F5344CB8AC3E}">
        <p14:creationId xmlns:p14="http://schemas.microsoft.com/office/powerpoint/2010/main" val="3675429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9020"/>
          <a:stretch/>
        </p:blipFill>
        <p:spPr>
          <a:xfrm>
            <a:off x="10773931" y="5374824"/>
            <a:ext cx="1329400" cy="92342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27104" y="688216"/>
            <a:ext cx="5846864" cy="20617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33" b="1" dirty="0">
                <a:solidFill>
                  <a:schemeClr val="accent1"/>
                </a:solidFill>
                <a:latin typeface="Calibri" charset="0"/>
                <a:ea typeface="Calibri" charset="0"/>
                <a:cs typeface="Calibri" charset="0"/>
              </a:rPr>
              <a:t>Goals</a:t>
            </a:r>
          </a:p>
          <a:p>
            <a:pPr marL="243834" indent="-243834">
              <a:buFont typeface="Arial"/>
              <a:buChar char="•"/>
            </a:pPr>
            <a:r>
              <a:rPr lang="en-US" sz="2133" dirty="0">
                <a:latin typeface="Calibri" charset="0"/>
                <a:ea typeface="Calibri" charset="0"/>
                <a:cs typeface="Calibri" charset="0"/>
              </a:rPr>
              <a:t>Create a standard architectural </a:t>
            </a:r>
            <a:r>
              <a:rPr lang="en-US" sz="2133" i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simulation framework</a:t>
            </a:r>
            <a:r>
              <a:rPr lang="en-US" sz="2133" dirty="0">
                <a:latin typeface="Calibri" charset="0"/>
                <a:ea typeface="Calibri" charset="0"/>
                <a:cs typeface="Calibri" charset="0"/>
              </a:rPr>
              <a:t> for HPC*</a:t>
            </a:r>
          </a:p>
          <a:p>
            <a:pPr marL="243834" indent="-243834">
              <a:buFont typeface="Arial"/>
              <a:buChar char="•"/>
            </a:pPr>
            <a:r>
              <a:rPr lang="en-US" sz="2133" dirty="0">
                <a:latin typeface="Calibri" charset="0"/>
                <a:ea typeface="Calibri" charset="0"/>
                <a:cs typeface="Calibri" charset="0"/>
              </a:rPr>
              <a:t>Ability to evaluate future systems on DOE/DOD workloads</a:t>
            </a:r>
          </a:p>
          <a:p>
            <a:pPr marL="243834" indent="-243834">
              <a:buFont typeface="Arial"/>
              <a:buChar char="•"/>
            </a:pPr>
            <a:r>
              <a:rPr lang="en-US" sz="2133" i="1" dirty="0">
                <a:latin typeface="Calibri" charset="0"/>
                <a:ea typeface="Calibri" charset="0"/>
                <a:cs typeface="Calibri" charset="0"/>
              </a:rPr>
              <a:t>Use supercomputers to design supercomputers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218575" y="676723"/>
            <a:ext cx="5755091" cy="19799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33" b="1" dirty="0">
                <a:solidFill>
                  <a:schemeClr val="accent1"/>
                </a:solidFill>
                <a:latin typeface="Calibri" charset="0"/>
                <a:ea typeface="Calibri" charset="0"/>
                <a:cs typeface="Calibri" charset="0"/>
              </a:rPr>
              <a:t>Status</a:t>
            </a:r>
          </a:p>
          <a:p>
            <a:pPr marL="243834" indent="-243834">
              <a:buFont typeface="Arial"/>
              <a:buChar char="•"/>
            </a:pPr>
            <a:r>
              <a:rPr lang="en-US" sz="2133" dirty="0">
                <a:latin typeface="Calibri" charset="0"/>
                <a:ea typeface="Calibri" charset="0"/>
                <a:cs typeface="Calibri" charset="0"/>
              </a:rPr>
              <a:t>Parallel framework (</a:t>
            </a:r>
            <a:r>
              <a:rPr lang="en-US" sz="2133" i="1" dirty="0">
                <a:latin typeface="Calibri" charset="0"/>
                <a:ea typeface="Calibri" charset="0"/>
                <a:cs typeface="Calibri" charset="0"/>
              </a:rPr>
              <a:t>SST Core</a:t>
            </a:r>
            <a:r>
              <a:rPr lang="en-US" sz="2133" dirty="0">
                <a:latin typeface="Calibri" charset="0"/>
                <a:ea typeface="Calibri" charset="0"/>
                <a:cs typeface="Calibri" charset="0"/>
              </a:rPr>
              <a:t>) </a:t>
            </a:r>
          </a:p>
          <a:p>
            <a:pPr marL="243834" indent="-243834">
              <a:buFont typeface="Arial"/>
              <a:buChar char="•"/>
            </a:pPr>
            <a:r>
              <a:rPr lang="en-US" sz="2133" dirty="0">
                <a:latin typeface="Calibri" charset="0"/>
                <a:ea typeface="Calibri" charset="0"/>
                <a:cs typeface="Calibri" charset="0"/>
              </a:rPr>
              <a:t>Integrated libraries of components (</a:t>
            </a:r>
            <a:r>
              <a:rPr lang="en-US" sz="2133" i="1" dirty="0">
                <a:latin typeface="Calibri" charset="0"/>
                <a:ea typeface="Calibri" charset="0"/>
                <a:cs typeface="Calibri" charset="0"/>
              </a:rPr>
              <a:t>Elements</a:t>
            </a:r>
            <a:r>
              <a:rPr lang="en-US" sz="2133" dirty="0">
                <a:latin typeface="Calibri" charset="0"/>
                <a:ea typeface="Calibri" charset="0"/>
                <a:cs typeface="Calibri" charset="0"/>
              </a:rPr>
              <a:t>)</a:t>
            </a:r>
          </a:p>
          <a:p>
            <a:pPr marL="243834" indent="-243834">
              <a:buFont typeface="Arial"/>
              <a:buChar char="•"/>
            </a:pPr>
            <a:r>
              <a:rPr lang="en-US" sz="2133" dirty="0">
                <a:latin typeface="Calibri" charset="0"/>
                <a:ea typeface="Calibri" charset="0"/>
                <a:cs typeface="Calibri" charset="0"/>
              </a:rPr>
              <a:t>Current Release (9.1.0)</a:t>
            </a:r>
          </a:p>
          <a:p>
            <a:pPr marL="487668" lvl="1" indent="-243834">
              <a:buFont typeface="Arial"/>
              <a:buChar char="•"/>
            </a:pPr>
            <a:r>
              <a:rPr lang="en-US" sz="1867" dirty="0">
                <a:solidFill>
                  <a:schemeClr val="bg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https://</a:t>
            </a:r>
            <a:r>
              <a:rPr lang="en-US" sz="1867" dirty="0" err="1">
                <a:solidFill>
                  <a:schemeClr val="bg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sst-simulator.org</a:t>
            </a:r>
            <a:endParaRPr lang="en-US" sz="1867" dirty="0">
              <a:solidFill>
                <a:schemeClr val="bg2">
                  <a:lumMod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  <a:p>
            <a:pPr marL="487668" lvl="1" indent="-243834">
              <a:buFont typeface="Arial"/>
              <a:buChar char="•"/>
            </a:pPr>
            <a:r>
              <a:rPr lang="en-US" sz="1867" dirty="0">
                <a:solidFill>
                  <a:schemeClr val="bg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https://</a:t>
            </a:r>
            <a:r>
              <a:rPr lang="en-US" sz="1867" dirty="0" err="1">
                <a:solidFill>
                  <a:schemeClr val="bg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github</a:t>
            </a:r>
            <a:r>
              <a:rPr lang="en-US" sz="1867" dirty="0">
                <a:solidFill>
                  <a:schemeClr val="bg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/sstsimulator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27104" y="2725267"/>
            <a:ext cx="5846867" cy="27191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33" b="1" dirty="0">
                <a:solidFill>
                  <a:schemeClr val="accent1"/>
                </a:solidFill>
                <a:latin typeface="Calibri" charset="0"/>
                <a:ea typeface="Calibri" charset="0"/>
                <a:cs typeface="Calibri" charset="0"/>
              </a:rPr>
              <a:t>Technical Approach</a:t>
            </a:r>
          </a:p>
          <a:p>
            <a:pPr marL="243834" indent="-243834">
              <a:buFont typeface="Arial"/>
              <a:buChar char="•"/>
            </a:pPr>
            <a:r>
              <a:rPr lang="en-US" sz="1867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Parallel</a:t>
            </a:r>
            <a:r>
              <a:rPr lang="en-US" sz="1867" dirty="0">
                <a:latin typeface="Calibri" charset="0"/>
                <a:ea typeface="Calibri" charset="0"/>
                <a:cs typeface="Calibri" charset="0"/>
              </a:rPr>
              <a:t> Discrete Event core </a:t>
            </a:r>
          </a:p>
          <a:p>
            <a:pPr marL="701034" lvl="1" indent="-243834">
              <a:buFont typeface="Arial"/>
              <a:buChar char="•"/>
            </a:pPr>
            <a:r>
              <a:rPr lang="en-US" sz="1867" dirty="0">
                <a:latin typeface="Calibri" charset="0"/>
                <a:ea typeface="Calibri" charset="0"/>
                <a:cs typeface="Calibri" charset="0"/>
              </a:rPr>
              <a:t>With </a:t>
            </a:r>
            <a:r>
              <a:rPr lang="en-US" sz="1867" u="sng" dirty="0">
                <a:latin typeface="Calibri" charset="0"/>
                <a:ea typeface="Calibri" charset="0"/>
                <a:cs typeface="Calibri" charset="0"/>
              </a:rPr>
              <a:t>conservative optimization over MPI/Threads</a:t>
            </a:r>
          </a:p>
          <a:p>
            <a:pPr marL="243834" indent="-243834">
              <a:buFont typeface="Arial"/>
              <a:buChar char="•"/>
            </a:pPr>
            <a:r>
              <a:rPr lang="en-US" sz="1867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Interoperability</a:t>
            </a:r>
            <a:endParaRPr lang="en-US" sz="1867" dirty="0">
              <a:latin typeface="Calibri" charset="0"/>
              <a:ea typeface="Calibri" charset="0"/>
              <a:cs typeface="Calibri" charset="0"/>
            </a:endParaRPr>
          </a:p>
          <a:p>
            <a:pPr marL="701034" lvl="1" indent="-243834">
              <a:buFont typeface="Arial"/>
              <a:buChar char="•"/>
            </a:pPr>
            <a:r>
              <a:rPr lang="en-US" sz="1867" dirty="0">
                <a:latin typeface="Calibri" charset="0"/>
                <a:ea typeface="Calibri" charset="0"/>
                <a:cs typeface="Calibri" charset="0"/>
              </a:rPr>
              <a:t>Node and system-scale models</a:t>
            </a:r>
          </a:p>
          <a:p>
            <a:pPr marL="243834" indent="-243834">
              <a:buFont typeface="Arial"/>
              <a:buChar char="•"/>
            </a:pPr>
            <a:r>
              <a:rPr lang="en-US" sz="1867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Multi-scale</a:t>
            </a:r>
            <a:endParaRPr lang="en-US" sz="1867" dirty="0">
              <a:solidFill>
                <a:schemeClr val="accent4">
                  <a:lumMod val="60000"/>
                  <a:lumOff val="4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  <a:p>
            <a:pPr marL="487668" lvl="1" indent="-243834">
              <a:buFont typeface="Arial"/>
              <a:buChar char="•"/>
            </a:pPr>
            <a:r>
              <a:rPr lang="en-US" sz="1867" dirty="0">
                <a:latin typeface="Calibri" charset="0"/>
                <a:ea typeface="Calibri" charset="0"/>
                <a:cs typeface="Calibri" charset="0"/>
              </a:rPr>
              <a:t>Detailed (~cycle) and simple models that interoperate</a:t>
            </a:r>
          </a:p>
          <a:p>
            <a:pPr marL="243834" indent="-243834">
              <a:buFont typeface="Arial"/>
              <a:buChar char="•"/>
            </a:pPr>
            <a:r>
              <a:rPr lang="en-US" sz="1867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Open</a:t>
            </a:r>
          </a:p>
          <a:p>
            <a:pPr marL="487668" lvl="2" indent="-243834">
              <a:buFont typeface="Arial"/>
              <a:buChar char="•"/>
            </a:pPr>
            <a:r>
              <a:rPr lang="en-US" sz="1867" dirty="0">
                <a:latin typeface="Calibri" charset="0"/>
                <a:ea typeface="Calibri" charset="0"/>
                <a:cs typeface="Calibri" charset="0"/>
              </a:rPr>
              <a:t>Open Core, non-viral, modular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173970" y="2725268"/>
            <a:ext cx="5234820" cy="995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33" b="1" dirty="0">
                <a:solidFill>
                  <a:schemeClr val="accent1"/>
                </a:solidFill>
                <a:latin typeface="Calibri" charset="0"/>
                <a:ea typeface="Calibri" charset="0"/>
                <a:cs typeface="Calibri" charset="0"/>
              </a:rPr>
              <a:t>Consortium</a:t>
            </a:r>
          </a:p>
          <a:p>
            <a:pPr marL="243834" indent="-243834">
              <a:buFont typeface="Arial"/>
              <a:buChar char="•"/>
            </a:pPr>
            <a:r>
              <a:rPr lang="en-US" sz="1867" dirty="0">
                <a:latin typeface="Calibri" charset="0"/>
                <a:ea typeface="Calibri" charset="0"/>
                <a:cs typeface="Calibri" charset="0"/>
              </a:rPr>
              <a:t>“Best of Breed” simulation suite</a:t>
            </a:r>
          </a:p>
          <a:p>
            <a:pPr marL="243834" indent="-243834">
              <a:buFont typeface="Arial"/>
              <a:buChar char="•"/>
            </a:pPr>
            <a:r>
              <a:rPr lang="en-US" sz="1867" dirty="0">
                <a:latin typeface="Calibri" charset="0"/>
                <a:ea typeface="Calibri" charset="0"/>
                <a:cs typeface="Calibri" charset="0"/>
              </a:rPr>
              <a:t>Combine Lab, Academic &amp; Industry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4170" y="6191494"/>
            <a:ext cx="1170989" cy="346517"/>
          </a:xfrm>
          <a:prstGeom prst="rect">
            <a:avLst/>
          </a:prstGeom>
        </p:spPr>
      </p:pic>
      <p:pic>
        <p:nvPicPr>
          <p:cNvPr id="14" name="Picture 2" descr="mage result for university of pittsburgh logo"/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91635" y="3734185"/>
            <a:ext cx="862027" cy="874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23301" y="4830967"/>
            <a:ext cx="1505761" cy="55330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3972" y="2922895"/>
            <a:ext cx="5343193" cy="386048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4311993B-717E-7045-B4C7-505B70DCD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chemeClr val="accent1"/>
                </a:solidFill>
              </a:rPr>
              <a:t>S</a:t>
            </a:r>
            <a:r>
              <a:rPr lang="en-US" dirty="0"/>
              <a:t>tructural </a:t>
            </a:r>
            <a:r>
              <a:rPr lang="en-US" b="1" dirty="0">
                <a:solidFill>
                  <a:schemeClr val="accent1"/>
                </a:solidFill>
              </a:rPr>
              <a:t>S</a:t>
            </a:r>
            <a:r>
              <a:rPr lang="en-US" dirty="0"/>
              <a:t>imulation </a:t>
            </a:r>
            <a:r>
              <a:rPr lang="en-US" b="1" dirty="0">
                <a:solidFill>
                  <a:schemeClr val="accent1"/>
                </a:solidFill>
              </a:rPr>
              <a:t>T</a:t>
            </a:r>
            <a:r>
              <a:rPr lang="en-US" dirty="0"/>
              <a:t>oolkit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9803EC3-152D-2F4B-B4E6-DDA0F08E69C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67544" y="4877548"/>
            <a:ext cx="700306" cy="36596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9350" y="4229677"/>
            <a:ext cx="429712" cy="579853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BA71CA-E092-D34D-AC5C-57587BFF76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8773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a Simulation – Switch Components, Timing DRAM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Copy configuration</a:t>
            </a:r>
          </a:p>
          <a:p>
            <a:endParaRPr lang="en-US" dirty="0"/>
          </a:p>
          <a:p>
            <a:r>
              <a:rPr lang="en-US" dirty="0"/>
              <a:t>Switch the </a:t>
            </a:r>
            <a:r>
              <a:rPr lang="en-US" dirty="0" err="1"/>
              <a:t>simpleMem</a:t>
            </a:r>
            <a:r>
              <a:rPr lang="en-US" dirty="0"/>
              <a:t> subcomponent for </a:t>
            </a:r>
            <a:r>
              <a:rPr lang="en-US" dirty="0" err="1"/>
              <a:t>timingDRAM</a:t>
            </a:r>
            <a:endParaRPr lang="en-US" dirty="0"/>
          </a:p>
          <a:p>
            <a:endParaRPr lang="en-US" dirty="0"/>
          </a:p>
          <a:p>
            <a:r>
              <a:rPr lang="en-US" dirty="0"/>
              <a:t>Launch simulation</a:t>
            </a:r>
          </a:p>
          <a:p>
            <a:endParaRPr lang="en-US" dirty="0"/>
          </a:p>
          <a:p>
            <a:pPr lvl="1"/>
            <a:r>
              <a:rPr lang="en-US" dirty="0"/>
              <a:t>How do your results differ from the run with </a:t>
            </a:r>
            <a:r>
              <a:rPr lang="en-US" dirty="0" err="1"/>
              <a:t>simpleMem</a:t>
            </a:r>
            <a:r>
              <a:rPr lang="en-US" dirty="0"/>
              <a:t>?</a:t>
            </a:r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65037" y="1564765"/>
            <a:ext cx="8034866" cy="369332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latin typeface="Consolas"/>
                <a:cs typeface="Consolas"/>
              </a:rPr>
              <a:t>$ </a:t>
            </a:r>
            <a:r>
              <a:rPr lang="en-US" dirty="0" err="1">
                <a:latin typeface="Consolas"/>
                <a:cs typeface="Consolas"/>
              </a:rPr>
              <a:t>cp</a:t>
            </a:r>
            <a:r>
              <a:rPr lang="en-US" dirty="0">
                <a:latin typeface="Consolas"/>
                <a:cs typeface="Consolas"/>
              </a:rPr>
              <a:t> demo_3.py demo_4.py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265036" y="2496722"/>
            <a:ext cx="8034867" cy="36933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latin typeface="Consolas"/>
                <a:cs typeface="Consolas"/>
              </a:rPr>
              <a:t>What should you change? Remember that </a:t>
            </a:r>
            <a:r>
              <a:rPr lang="en-US" dirty="0" err="1">
                <a:latin typeface="Consolas"/>
                <a:cs typeface="Consolas"/>
              </a:rPr>
              <a:t>sst</a:t>
            </a:r>
            <a:r>
              <a:rPr lang="en-US" dirty="0">
                <a:latin typeface="Consolas"/>
                <a:cs typeface="Consolas"/>
              </a:rPr>
              <a:t>-info is your pal!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B216FD-B34D-2F44-920A-1F101601C0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Georgia Tech Brief (ARIAA)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265036" y="3428679"/>
            <a:ext cx="8034866" cy="369332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latin typeface="Consolas"/>
                <a:cs typeface="Consolas"/>
              </a:rPr>
              <a:t>$ </a:t>
            </a:r>
            <a:r>
              <a:rPr lang="en-US" dirty="0" err="1">
                <a:latin typeface="Consolas"/>
                <a:cs typeface="Consolas"/>
              </a:rPr>
              <a:t>sst</a:t>
            </a:r>
            <a:r>
              <a:rPr lang="en-US" dirty="0">
                <a:latin typeface="Consolas"/>
                <a:cs typeface="Consolas"/>
              </a:rPr>
              <a:t> demo_4.py</a:t>
            </a:r>
          </a:p>
        </p:txBody>
      </p:sp>
    </p:spTree>
    <p:extLst>
      <p:ext uri="{BB962C8B-B14F-4D97-AF65-F5344CB8AC3E}">
        <p14:creationId xmlns:p14="http://schemas.microsoft.com/office/powerpoint/2010/main" val="358974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4"/>
                </a:solidFill>
              </a:rPr>
              <a:t>Merlin: </a:t>
            </a:r>
            <a:r>
              <a:rPr lang="en-US" dirty="0"/>
              <a:t>Network simulator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Low-level networking components that can be used to simulate high-speed networks (machine level) or on-chip networks</a:t>
            </a:r>
          </a:p>
          <a:p>
            <a:endParaRPr lang="en-US" sz="1200" dirty="0"/>
          </a:p>
          <a:p>
            <a:r>
              <a:rPr lang="en-US" dirty="0"/>
              <a:t>Capabilities</a:t>
            </a:r>
          </a:p>
          <a:p>
            <a:pPr lvl="1"/>
            <a:r>
              <a:rPr lang="en-US" dirty="0"/>
              <a:t>High radix router model (hr_router)</a:t>
            </a:r>
          </a:p>
          <a:p>
            <a:pPr lvl="1"/>
            <a:r>
              <a:rPr lang="en-US" dirty="0"/>
              <a:t>Topologies – mesh, n-dim tori, fat-tree, dragonfly</a:t>
            </a:r>
          </a:p>
          <a:p>
            <a:pPr lvl="1"/>
            <a:endParaRPr lang="en-US" sz="1200" dirty="0"/>
          </a:p>
          <a:p>
            <a:r>
              <a:rPr lang="en-US" dirty="0"/>
              <a:t>Many ways to drive a network</a:t>
            </a:r>
          </a:p>
          <a:p>
            <a:pPr lvl="1"/>
            <a:r>
              <a:rPr lang="en-US" dirty="0"/>
              <a:t>Simple traffic generation models</a:t>
            </a:r>
          </a:p>
          <a:p>
            <a:pPr lvl="2"/>
            <a:r>
              <a:rPr lang="en-US" dirty="0"/>
              <a:t>Nearest neighbor, uniform, uniform w/ hotspot, normal, binomial</a:t>
            </a:r>
          </a:p>
          <a:p>
            <a:pPr lvl="1"/>
            <a:r>
              <a:rPr lang="en-US" i="1" dirty="0"/>
              <a:t>MemHierarchy</a:t>
            </a:r>
          </a:p>
          <a:p>
            <a:pPr lvl="1"/>
            <a:r>
              <a:rPr lang="en-US" dirty="0"/>
              <a:t>Lightweight network endpoint models (</a:t>
            </a:r>
            <a:r>
              <a:rPr lang="en-US" i="1" dirty="0"/>
              <a:t>Ember</a:t>
            </a:r>
            <a:r>
              <a:rPr lang="en-US" dirty="0"/>
              <a:t> – coming up next)</a:t>
            </a:r>
          </a:p>
          <a:p>
            <a:pPr lvl="1"/>
            <a:r>
              <a:rPr lang="en-US" dirty="0"/>
              <a:t>Or, make your own</a:t>
            </a:r>
          </a:p>
        </p:txBody>
      </p:sp>
      <p:sp>
        <p:nvSpPr>
          <p:cNvPr id="5" name="Snip and Round Single Corner Rectangle 4">
            <a:extLst>
              <a:ext uri="{FF2B5EF4-FFF2-40B4-BE49-F238E27FC236}">
                <a16:creationId xmlns:a16="http://schemas.microsoft.com/office/drawing/2014/main" id="{0FBED7E0-7752-594B-85F9-721A38056DDA}"/>
              </a:ext>
            </a:extLst>
          </p:cNvPr>
          <p:cNvSpPr/>
          <p:nvPr/>
        </p:nvSpPr>
        <p:spPr>
          <a:xfrm>
            <a:off x="719743" y="6501508"/>
            <a:ext cx="1311352" cy="393699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Processor</a:t>
            </a:r>
          </a:p>
        </p:txBody>
      </p:sp>
      <p:sp>
        <p:nvSpPr>
          <p:cNvPr id="7" name="Snip and Round Single Corner Rectangle 6">
            <a:extLst>
              <a:ext uri="{FF2B5EF4-FFF2-40B4-BE49-F238E27FC236}">
                <a16:creationId xmlns:a16="http://schemas.microsoft.com/office/drawing/2014/main" id="{BCF4DA29-C74A-E048-B18B-E9EA68D56761}"/>
              </a:ext>
            </a:extLst>
          </p:cNvPr>
          <p:cNvSpPr/>
          <p:nvPr/>
        </p:nvSpPr>
        <p:spPr>
          <a:xfrm>
            <a:off x="2031095" y="6501508"/>
            <a:ext cx="1311352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Memory</a:t>
            </a:r>
          </a:p>
        </p:txBody>
      </p:sp>
      <p:sp>
        <p:nvSpPr>
          <p:cNvPr id="8" name="Snip and Round Single Corner Rectangle 7">
            <a:extLst>
              <a:ext uri="{FF2B5EF4-FFF2-40B4-BE49-F238E27FC236}">
                <a16:creationId xmlns:a16="http://schemas.microsoft.com/office/drawing/2014/main" id="{CB04D4B6-D0D3-A74C-8138-3ECEDC5F11C5}"/>
              </a:ext>
            </a:extLst>
          </p:cNvPr>
          <p:cNvSpPr/>
          <p:nvPr/>
        </p:nvSpPr>
        <p:spPr>
          <a:xfrm>
            <a:off x="3342446" y="6270171"/>
            <a:ext cx="1860363" cy="625037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Network/NoC</a:t>
            </a:r>
          </a:p>
        </p:txBody>
      </p:sp>
      <p:sp>
        <p:nvSpPr>
          <p:cNvPr id="9" name="Snip and Round Single Corner Rectangle 8">
            <a:extLst>
              <a:ext uri="{FF2B5EF4-FFF2-40B4-BE49-F238E27FC236}">
                <a16:creationId xmlns:a16="http://schemas.microsoft.com/office/drawing/2014/main" id="{77946CA3-2E24-024A-ADA3-9D4E08889652}"/>
              </a:ext>
            </a:extLst>
          </p:cNvPr>
          <p:cNvSpPr/>
          <p:nvPr/>
        </p:nvSpPr>
        <p:spPr>
          <a:xfrm>
            <a:off x="5202809" y="6501508"/>
            <a:ext cx="1860363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Network driver</a:t>
            </a:r>
          </a:p>
        </p:txBody>
      </p:sp>
      <p:sp>
        <p:nvSpPr>
          <p:cNvPr id="10" name="Snip and Round Single Corner Rectangle 9">
            <a:extLst>
              <a:ext uri="{FF2B5EF4-FFF2-40B4-BE49-F238E27FC236}">
                <a16:creationId xmlns:a16="http://schemas.microsoft.com/office/drawing/2014/main" id="{9B9C748E-15FC-394A-A1F0-51E4B125B9C1}"/>
              </a:ext>
            </a:extLst>
          </p:cNvPr>
          <p:cNvSpPr/>
          <p:nvPr/>
        </p:nvSpPr>
        <p:spPr>
          <a:xfrm>
            <a:off x="7060160" y="6501508"/>
            <a:ext cx="1031811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Other</a:t>
            </a:r>
          </a:p>
        </p:txBody>
      </p:sp>
    </p:spTree>
    <p:extLst>
      <p:ext uri="{BB962C8B-B14F-4D97-AF65-F5344CB8AC3E}">
        <p14:creationId xmlns:p14="http://schemas.microsoft.com/office/powerpoint/2010/main" val="2871240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4"/>
                </a:solidFill>
              </a:rPr>
              <a:t>Merlin:</a:t>
            </a:r>
            <a:r>
              <a:rPr lang="en-US" dirty="0"/>
              <a:t> Organization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90" name="Rectangle 89"/>
          <p:cNvSpPr/>
          <p:nvPr/>
        </p:nvSpPr>
        <p:spPr>
          <a:xfrm>
            <a:off x="5740401" y="1117601"/>
            <a:ext cx="4254500" cy="4305300"/>
          </a:xfrm>
          <a:prstGeom prst="rect">
            <a:avLst/>
          </a:prstGeom>
          <a:noFill/>
          <a:ln w="9525" cap="flat" cmpd="sng" algn="ctr">
            <a:solidFill>
              <a:srgbClr val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algn="ctr" defTabSz="914377">
              <a:defRPr/>
            </a:pPr>
            <a:endParaRPr lang="en-US" kern="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91" name="Rectangle 90"/>
          <p:cNvSpPr/>
          <p:nvPr/>
        </p:nvSpPr>
        <p:spPr>
          <a:xfrm>
            <a:off x="5480051" y="1765301"/>
            <a:ext cx="520700" cy="520700"/>
          </a:xfrm>
          <a:prstGeom prst="rect">
            <a:avLst/>
          </a:prstGeom>
          <a:gradFill rotWithShape="1">
            <a:gsLst>
              <a:gs pos="0">
                <a:srgbClr val="2D2D8A">
                  <a:tint val="100000"/>
                  <a:shade val="100000"/>
                  <a:satMod val="130000"/>
                </a:srgbClr>
              </a:gs>
              <a:gs pos="100000">
                <a:srgbClr val="2D2D8A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2D2D8A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algn="ctr" defTabSz="914377">
              <a:defRPr/>
            </a:pPr>
            <a:r>
              <a:rPr lang="en-US" kern="0" dirty="0">
                <a:solidFill>
                  <a:srgbClr val="FFFFFF"/>
                </a:solidFill>
                <a:latin typeface="Arial"/>
              </a:rPr>
              <a:t>PC</a:t>
            </a:r>
          </a:p>
        </p:txBody>
      </p:sp>
      <p:sp>
        <p:nvSpPr>
          <p:cNvPr id="92" name="Rectangle 91"/>
          <p:cNvSpPr/>
          <p:nvPr/>
        </p:nvSpPr>
        <p:spPr>
          <a:xfrm>
            <a:off x="5480051" y="2552701"/>
            <a:ext cx="520700" cy="520700"/>
          </a:xfrm>
          <a:prstGeom prst="rect">
            <a:avLst/>
          </a:prstGeom>
          <a:gradFill rotWithShape="1">
            <a:gsLst>
              <a:gs pos="0">
                <a:srgbClr val="2D2D8A">
                  <a:tint val="100000"/>
                  <a:shade val="100000"/>
                  <a:satMod val="130000"/>
                </a:srgbClr>
              </a:gs>
              <a:gs pos="100000">
                <a:srgbClr val="2D2D8A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2D2D8A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algn="ctr" defTabSz="914377">
              <a:defRPr/>
            </a:pPr>
            <a:r>
              <a:rPr lang="en-US" kern="0" dirty="0">
                <a:solidFill>
                  <a:srgbClr val="FFFFFF"/>
                </a:solidFill>
                <a:latin typeface="Arial"/>
              </a:rPr>
              <a:t>PC</a:t>
            </a:r>
          </a:p>
        </p:txBody>
      </p:sp>
      <p:sp>
        <p:nvSpPr>
          <p:cNvPr id="93" name="Rectangle 92"/>
          <p:cNvSpPr/>
          <p:nvPr/>
        </p:nvSpPr>
        <p:spPr>
          <a:xfrm>
            <a:off x="5480051" y="3352801"/>
            <a:ext cx="520700" cy="520700"/>
          </a:xfrm>
          <a:prstGeom prst="rect">
            <a:avLst/>
          </a:prstGeom>
          <a:gradFill rotWithShape="1">
            <a:gsLst>
              <a:gs pos="0">
                <a:srgbClr val="2D2D8A">
                  <a:tint val="100000"/>
                  <a:shade val="100000"/>
                  <a:satMod val="130000"/>
                </a:srgbClr>
              </a:gs>
              <a:gs pos="100000">
                <a:srgbClr val="2D2D8A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2D2D8A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algn="ctr" defTabSz="914377">
              <a:defRPr/>
            </a:pPr>
            <a:r>
              <a:rPr lang="en-US" kern="0" dirty="0">
                <a:solidFill>
                  <a:srgbClr val="FFFFFF"/>
                </a:solidFill>
                <a:latin typeface="Arial"/>
              </a:rPr>
              <a:t>PC</a:t>
            </a:r>
          </a:p>
        </p:txBody>
      </p:sp>
      <p:sp>
        <p:nvSpPr>
          <p:cNvPr id="94" name="Rectangle 93"/>
          <p:cNvSpPr/>
          <p:nvPr/>
        </p:nvSpPr>
        <p:spPr>
          <a:xfrm>
            <a:off x="5480051" y="4165601"/>
            <a:ext cx="520700" cy="520700"/>
          </a:xfrm>
          <a:prstGeom prst="rect">
            <a:avLst/>
          </a:prstGeom>
          <a:gradFill rotWithShape="1">
            <a:gsLst>
              <a:gs pos="0">
                <a:srgbClr val="2D2D8A">
                  <a:tint val="100000"/>
                  <a:shade val="100000"/>
                  <a:satMod val="130000"/>
                </a:srgbClr>
              </a:gs>
              <a:gs pos="100000">
                <a:srgbClr val="2D2D8A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2D2D8A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algn="ctr" defTabSz="914377">
              <a:defRPr/>
            </a:pPr>
            <a:r>
              <a:rPr lang="en-US" kern="0" dirty="0">
                <a:solidFill>
                  <a:srgbClr val="FFFFFF"/>
                </a:solidFill>
                <a:latin typeface="Arial"/>
              </a:rPr>
              <a:t>PC</a:t>
            </a:r>
          </a:p>
        </p:txBody>
      </p:sp>
      <p:sp>
        <p:nvSpPr>
          <p:cNvPr id="95" name="Rectangle 94"/>
          <p:cNvSpPr/>
          <p:nvPr/>
        </p:nvSpPr>
        <p:spPr>
          <a:xfrm>
            <a:off x="9734551" y="1765301"/>
            <a:ext cx="520700" cy="520700"/>
          </a:xfrm>
          <a:prstGeom prst="rect">
            <a:avLst/>
          </a:prstGeom>
          <a:gradFill rotWithShape="1">
            <a:gsLst>
              <a:gs pos="0">
                <a:srgbClr val="2D2D8A">
                  <a:tint val="100000"/>
                  <a:shade val="100000"/>
                  <a:satMod val="130000"/>
                </a:srgbClr>
              </a:gs>
              <a:gs pos="100000">
                <a:srgbClr val="2D2D8A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2D2D8A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algn="ctr" defTabSz="914377">
              <a:defRPr/>
            </a:pPr>
            <a:r>
              <a:rPr lang="en-US" kern="0" dirty="0">
                <a:solidFill>
                  <a:srgbClr val="FFFFFF"/>
                </a:solidFill>
                <a:latin typeface="Arial"/>
              </a:rPr>
              <a:t>PC</a:t>
            </a:r>
          </a:p>
        </p:txBody>
      </p:sp>
      <p:sp>
        <p:nvSpPr>
          <p:cNvPr id="96" name="Rectangle 95"/>
          <p:cNvSpPr/>
          <p:nvPr/>
        </p:nvSpPr>
        <p:spPr>
          <a:xfrm>
            <a:off x="9734551" y="2552701"/>
            <a:ext cx="520700" cy="520700"/>
          </a:xfrm>
          <a:prstGeom prst="rect">
            <a:avLst/>
          </a:prstGeom>
          <a:gradFill rotWithShape="1">
            <a:gsLst>
              <a:gs pos="0">
                <a:srgbClr val="2D2D8A">
                  <a:tint val="100000"/>
                  <a:shade val="100000"/>
                  <a:satMod val="130000"/>
                </a:srgbClr>
              </a:gs>
              <a:gs pos="100000">
                <a:srgbClr val="2D2D8A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2D2D8A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algn="ctr" defTabSz="914377">
              <a:defRPr/>
            </a:pPr>
            <a:r>
              <a:rPr lang="en-US" kern="0" dirty="0">
                <a:solidFill>
                  <a:srgbClr val="FFFFFF"/>
                </a:solidFill>
                <a:latin typeface="Arial"/>
              </a:rPr>
              <a:t>PC</a:t>
            </a:r>
          </a:p>
        </p:txBody>
      </p:sp>
      <p:sp>
        <p:nvSpPr>
          <p:cNvPr id="97" name="Rectangle 96"/>
          <p:cNvSpPr/>
          <p:nvPr/>
        </p:nvSpPr>
        <p:spPr>
          <a:xfrm>
            <a:off x="9734551" y="3352801"/>
            <a:ext cx="520700" cy="520700"/>
          </a:xfrm>
          <a:prstGeom prst="rect">
            <a:avLst/>
          </a:prstGeom>
          <a:gradFill rotWithShape="1">
            <a:gsLst>
              <a:gs pos="0">
                <a:srgbClr val="2D2D8A">
                  <a:tint val="100000"/>
                  <a:shade val="100000"/>
                  <a:satMod val="130000"/>
                </a:srgbClr>
              </a:gs>
              <a:gs pos="100000">
                <a:srgbClr val="2D2D8A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2D2D8A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algn="ctr" defTabSz="914377">
              <a:defRPr/>
            </a:pPr>
            <a:r>
              <a:rPr lang="en-US" kern="0" dirty="0">
                <a:solidFill>
                  <a:srgbClr val="FFFFFF"/>
                </a:solidFill>
                <a:latin typeface="Arial"/>
              </a:rPr>
              <a:t>PC</a:t>
            </a:r>
          </a:p>
        </p:txBody>
      </p:sp>
      <p:sp>
        <p:nvSpPr>
          <p:cNvPr id="98" name="Rectangle 97"/>
          <p:cNvSpPr/>
          <p:nvPr/>
        </p:nvSpPr>
        <p:spPr>
          <a:xfrm>
            <a:off x="9734551" y="4165601"/>
            <a:ext cx="520700" cy="520700"/>
          </a:xfrm>
          <a:prstGeom prst="rect">
            <a:avLst/>
          </a:prstGeom>
          <a:gradFill rotWithShape="1">
            <a:gsLst>
              <a:gs pos="0">
                <a:srgbClr val="2D2D8A">
                  <a:tint val="100000"/>
                  <a:shade val="100000"/>
                  <a:satMod val="130000"/>
                </a:srgbClr>
              </a:gs>
              <a:gs pos="100000">
                <a:srgbClr val="2D2D8A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2D2D8A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algn="ctr" defTabSz="914377">
              <a:defRPr/>
            </a:pPr>
            <a:r>
              <a:rPr lang="en-US" kern="0" dirty="0">
                <a:solidFill>
                  <a:srgbClr val="FFFFFF"/>
                </a:solidFill>
                <a:latin typeface="Arial"/>
              </a:rPr>
              <a:t>PC</a:t>
            </a:r>
          </a:p>
        </p:txBody>
      </p:sp>
      <p:sp>
        <p:nvSpPr>
          <p:cNvPr id="99" name="Rectangle 98"/>
          <p:cNvSpPr/>
          <p:nvPr/>
        </p:nvSpPr>
        <p:spPr>
          <a:xfrm>
            <a:off x="5899149" y="4787901"/>
            <a:ext cx="3956051" cy="546100"/>
          </a:xfrm>
          <a:prstGeom prst="rect">
            <a:avLst/>
          </a:prstGeom>
          <a:solidFill>
            <a:srgbClr val="000090"/>
          </a:solidFill>
          <a:ln w="9525" cap="flat" cmpd="sng" algn="ctr">
            <a:solidFill>
              <a:srgbClr val="2D2D8A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algn="ctr" defTabSz="914377">
              <a:defRPr/>
            </a:pPr>
            <a:r>
              <a:rPr lang="en-US" kern="0" dirty="0">
                <a:solidFill>
                  <a:srgbClr val="FFFFFF"/>
                </a:solidFill>
                <a:latin typeface="Arial"/>
              </a:rPr>
              <a:t>Topology</a:t>
            </a:r>
          </a:p>
        </p:txBody>
      </p:sp>
      <p:sp>
        <p:nvSpPr>
          <p:cNvPr id="100" name="Rounded Rectangle 99"/>
          <p:cNvSpPr/>
          <p:nvPr/>
        </p:nvSpPr>
        <p:spPr>
          <a:xfrm>
            <a:off x="7442201" y="1765301"/>
            <a:ext cx="825500" cy="2832100"/>
          </a:xfrm>
          <a:prstGeom prst="roundRect">
            <a:avLst/>
          </a:prstGeom>
          <a:solidFill>
            <a:srgbClr val="800000"/>
          </a:solidFill>
          <a:ln w="9525" cap="flat" cmpd="sng" algn="ctr">
            <a:solidFill>
              <a:srgbClr val="333399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vert="wordArtVert" rtlCol="0" anchor="ctr"/>
          <a:lstStyle/>
          <a:p>
            <a:pPr algn="ctr" defTabSz="914377">
              <a:defRPr/>
            </a:pPr>
            <a:r>
              <a:rPr lang="en-US" kern="0" dirty="0">
                <a:solidFill>
                  <a:srgbClr val="FFFFFF"/>
                </a:solidFill>
                <a:latin typeface="Arial"/>
              </a:rPr>
              <a:t>XBAR</a:t>
            </a:r>
          </a:p>
        </p:txBody>
      </p:sp>
      <p:cxnSp>
        <p:nvCxnSpPr>
          <p:cNvPr id="101" name="Straight Arrow Connector 100"/>
          <p:cNvCxnSpPr>
            <a:stCxn id="91" idx="3"/>
          </p:cNvCxnSpPr>
          <p:nvPr/>
        </p:nvCxnSpPr>
        <p:spPr>
          <a:xfrm>
            <a:off x="6000749" y="2025651"/>
            <a:ext cx="1441451" cy="12700"/>
          </a:xfrm>
          <a:prstGeom prst="straightConnector1">
            <a:avLst/>
          </a:prstGeom>
          <a:noFill/>
          <a:ln w="25400" cap="flat" cmpd="sng" algn="ctr">
            <a:solidFill>
              <a:srgbClr val="000000"/>
            </a:solidFill>
            <a:prstDash val="solid"/>
            <a:headEnd type="arrow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02" name="Straight Arrow Connector 101"/>
          <p:cNvCxnSpPr/>
          <p:nvPr/>
        </p:nvCxnSpPr>
        <p:spPr>
          <a:xfrm>
            <a:off x="6000749" y="2825751"/>
            <a:ext cx="1441451" cy="12700"/>
          </a:xfrm>
          <a:prstGeom prst="straightConnector1">
            <a:avLst/>
          </a:prstGeom>
          <a:noFill/>
          <a:ln w="25400" cap="flat" cmpd="sng" algn="ctr">
            <a:solidFill>
              <a:srgbClr val="000000"/>
            </a:solidFill>
            <a:prstDash val="solid"/>
            <a:headEnd type="arrow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03" name="Straight Arrow Connector 102"/>
          <p:cNvCxnSpPr/>
          <p:nvPr/>
        </p:nvCxnSpPr>
        <p:spPr>
          <a:xfrm>
            <a:off x="6000749" y="3638551"/>
            <a:ext cx="1441451" cy="12700"/>
          </a:xfrm>
          <a:prstGeom prst="straightConnector1">
            <a:avLst/>
          </a:prstGeom>
          <a:noFill/>
          <a:ln w="25400" cap="flat" cmpd="sng" algn="ctr">
            <a:solidFill>
              <a:srgbClr val="000000"/>
            </a:solidFill>
            <a:prstDash val="solid"/>
            <a:headEnd type="arrow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04" name="Straight Arrow Connector 103"/>
          <p:cNvCxnSpPr/>
          <p:nvPr/>
        </p:nvCxnSpPr>
        <p:spPr>
          <a:xfrm>
            <a:off x="6000749" y="4413251"/>
            <a:ext cx="1441451" cy="12700"/>
          </a:xfrm>
          <a:prstGeom prst="straightConnector1">
            <a:avLst/>
          </a:prstGeom>
          <a:noFill/>
          <a:ln w="25400" cap="flat" cmpd="sng" algn="ctr">
            <a:solidFill>
              <a:srgbClr val="000000"/>
            </a:solidFill>
            <a:prstDash val="solid"/>
            <a:headEnd type="arrow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05" name="Straight Arrow Connector 104"/>
          <p:cNvCxnSpPr/>
          <p:nvPr/>
        </p:nvCxnSpPr>
        <p:spPr>
          <a:xfrm>
            <a:off x="8267700" y="2038351"/>
            <a:ext cx="1466851" cy="0"/>
          </a:xfrm>
          <a:prstGeom prst="straightConnector1">
            <a:avLst/>
          </a:prstGeom>
          <a:noFill/>
          <a:ln w="25400" cap="flat" cmpd="sng" algn="ctr">
            <a:solidFill>
              <a:srgbClr val="000000"/>
            </a:solidFill>
            <a:prstDash val="solid"/>
            <a:headEnd type="arrow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06" name="Straight Arrow Connector 105"/>
          <p:cNvCxnSpPr/>
          <p:nvPr/>
        </p:nvCxnSpPr>
        <p:spPr>
          <a:xfrm>
            <a:off x="8267700" y="2825751"/>
            <a:ext cx="1466851" cy="12700"/>
          </a:xfrm>
          <a:prstGeom prst="straightConnector1">
            <a:avLst/>
          </a:prstGeom>
          <a:noFill/>
          <a:ln w="25400" cap="flat" cmpd="sng" algn="ctr">
            <a:solidFill>
              <a:srgbClr val="000000"/>
            </a:solidFill>
            <a:prstDash val="solid"/>
            <a:headEnd type="arrow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07" name="Straight Arrow Connector 106"/>
          <p:cNvCxnSpPr/>
          <p:nvPr/>
        </p:nvCxnSpPr>
        <p:spPr>
          <a:xfrm>
            <a:off x="8267700" y="3651251"/>
            <a:ext cx="1466851" cy="0"/>
          </a:xfrm>
          <a:prstGeom prst="straightConnector1">
            <a:avLst/>
          </a:prstGeom>
          <a:noFill/>
          <a:ln w="25400" cap="flat" cmpd="sng" algn="ctr">
            <a:solidFill>
              <a:srgbClr val="000000"/>
            </a:solidFill>
            <a:prstDash val="solid"/>
            <a:headEnd type="arrow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08" name="Straight Arrow Connector 107"/>
          <p:cNvCxnSpPr/>
          <p:nvPr/>
        </p:nvCxnSpPr>
        <p:spPr>
          <a:xfrm>
            <a:off x="8267700" y="4425951"/>
            <a:ext cx="1466851" cy="0"/>
          </a:xfrm>
          <a:prstGeom prst="straightConnector1">
            <a:avLst/>
          </a:prstGeom>
          <a:noFill/>
          <a:ln w="25400" cap="flat" cmpd="sng" algn="ctr">
            <a:solidFill>
              <a:srgbClr val="000000"/>
            </a:solidFill>
            <a:prstDash val="solid"/>
            <a:headEnd type="arrow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109" name="TextBox 108"/>
          <p:cNvSpPr txBox="1"/>
          <p:nvPr/>
        </p:nvSpPr>
        <p:spPr>
          <a:xfrm>
            <a:off x="7188200" y="1130300"/>
            <a:ext cx="12586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>
              <a:defRPr/>
            </a:pPr>
            <a:r>
              <a:rPr lang="en-US" sz="2800" kern="0" dirty="0">
                <a:solidFill>
                  <a:sysClr val="windowText" lastClr="000000"/>
                </a:solidFill>
              </a:rPr>
              <a:t>Router</a:t>
            </a:r>
          </a:p>
        </p:txBody>
      </p:sp>
      <p:sp>
        <p:nvSpPr>
          <p:cNvPr id="110" name="TextBox 109"/>
          <p:cNvSpPr txBox="1"/>
          <p:nvPr/>
        </p:nvSpPr>
        <p:spPr>
          <a:xfrm>
            <a:off x="6794501" y="5715000"/>
            <a:ext cx="1903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>
              <a:defRPr/>
            </a:pPr>
            <a:r>
              <a:rPr lang="en-US" kern="0" dirty="0">
                <a:solidFill>
                  <a:sysClr val="windowText" lastClr="000000"/>
                </a:solidFill>
              </a:rPr>
              <a:t>PC = PortControl</a:t>
            </a:r>
          </a:p>
        </p:txBody>
      </p:sp>
      <p:sp>
        <p:nvSpPr>
          <p:cNvPr id="111" name="Rectangle 110"/>
          <p:cNvSpPr/>
          <p:nvPr/>
        </p:nvSpPr>
        <p:spPr>
          <a:xfrm>
            <a:off x="1752601" y="1653520"/>
            <a:ext cx="2959100" cy="2512080"/>
          </a:xfrm>
          <a:prstGeom prst="rect">
            <a:avLst/>
          </a:prstGeom>
          <a:noFill/>
          <a:ln w="9525" cap="flat" cmpd="sng" algn="ctr">
            <a:solidFill>
              <a:srgbClr val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algn="ctr" defTabSz="914377">
              <a:defRPr/>
            </a:pPr>
            <a:endParaRPr lang="en-US" kern="0" dirty="0">
              <a:ln>
                <a:solidFill>
                  <a:srgbClr val="000000"/>
                </a:solidFill>
              </a:ln>
              <a:solidFill>
                <a:srgbClr val="FFFFFF"/>
              </a:solidFill>
              <a:latin typeface="Arial"/>
            </a:endParaRPr>
          </a:p>
        </p:txBody>
      </p:sp>
      <p:sp>
        <p:nvSpPr>
          <p:cNvPr id="112" name="Rectangle 111"/>
          <p:cNvSpPr/>
          <p:nvPr/>
        </p:nvSpPr>
        <p:spPr>
          <a:xfrm>
            <a:off x="4451351" y="2552701"/>
            <a:ext cx="520700" cy="520700"/>
          </a:xfrm>
          <a:prstGeom prst="rect">
            <a:avLst/>
          </a:prstGeom>
          <a:gradFill rotWithShape="1">
            <a:gsLst>
              <a:gs pos="0">
                <a:srgbClr val="2D2D8A">
                  <a:tint val="100000"/>
                  <a:shade val="100000"/>
                  <a:satMod val="130000"/>
                </a:srgbClr>
              </a:gs>
              <a:gs pos="100000">
                <a:srgbClr val="2D2D8A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2D2D8A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algn="ctr" defTabSz="914377">
              <a:defRPr/>
            </a:pPr>
            <a:r>
              <a:rPr lang="en-US" kern="0" dirty="0">
                <a:solidFill>
                  <a:srgbClr val="FFFFFF"/>
                </a:solidFill>
                <a:latin typeface="Arial"/>
              </a:rPr>
              <a:t>LC</a:t>
            </a:r>
          </a:p>
        </p:txBody>
      </p:sp>
      <p:sp>
        <p:nvSpPr>
          <p:cNvPr id="113" name="TextBox 112"/>
          <p:cNvSpPr txBox="1"/>
          <p:nvPr/>
        </p:nvSpPr>
        <p:spPr>
          <a:xfrm>
            <a:off x="2247901" y="4292084"/>
            <a:ext cx="1885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>
              <a:defRPr/>
            </a:pPr>
            <a:r>
              <a:rPr lang="en-US" kern="0" dirty="0">
                <a:solidFill>
                  <a:sysClr val="windowText" lastClr="000000"/>
                </a:solidFill>
              </a:rPr>
              <a:t>LC = LinkControl</a:t>
            </a:r>
          </a:p>
        </p:txBody>
      </p:sp>
      <p:cxnSp>
        <p:nvCxnSpPr>
          <p:cNvPr id="114" name="Straight Arrow Connector 113"/>
          <p:cNvCxnSpPr>
            <a:stCxn id="112" idx="3"/>
            <a:endCxn id="92" idx="1"/>
          </p:cNvCxnSpPr>
          <p:nvPr/>
        </p:nvCxnSpPr>
        <p:spPr>
          <a:xfrm>
            <a:off x="4972051" y="2813051"/>
            <a:ext cx="508000" cy="0"/>
          </a:xfrm>
          <a:prstGeom prst="straightConnector1">
            <a:avLst/>
          </a:prstGeom>
          <a:noFill/>
          <a:ln w="25400" cap="flat" cmpd="sng" algn="ctr">
            <a:solidFill>
              <a:srgbClr val="000000"/>
            </a:solidFill>
            <a:prstDash val="solid"/>
            <a:headEnd type="arrow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115" name="Rounded Rectangle 114"/>
          <p:cNvSpPr/>
          <p:nvPr/>
        </p:nvSpPr>
        <p:spPr>
          <a:xfrm>
            <a:off x="2019300" y="2438401"/>
            <a:ext cx="1924051" cy="1587500"/>
          </a:xfrm>
          <a:prstGeom prst="roundRect">
            <a:avLst/>
          </a:prstGeom>
          <a:solidFill>
            <a:srgbClr val="FFFFFF">
              <a:lumMod val="65000"/>
            </a:srgbClr>
          </a:solidFill>
          <a:ln w="9525" cap="flat" cmpd="sng" algn="ctr">
            <a:solidFill>
              <a:srgbClr val="BBE0E3">
                <a:shade val="95000"/>
                <a:satMod val="10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defTabSz="914377">
              <a:defRPr/>
            </a:pPr>
            <a:r>
              <a:rPr lang="en-US" kern="0" dirty="0">
                <a:solidFill>
                  <a:srgbClr val="000000"/>
                </a:solidFill>
                <a:latin typeface="Arial"/>
              </a:rPr>
              <a:t>TrafficGen</a:t>
            </a:r>
          </a:p>
          <a:p>
            <a:pPr algn="ctr" defTabSz="914377">
              <a:defRPr/>
            </a:pPr>
            <a:r>
              <a:rPr lang="en-US" kern="0" dirty="0">
                <a:solidFill>
                  <a:srgbClr val="000000"/>
                </a:solidFill>
                <a:latin typeface="Arial"/>
              </a:rPr>
              <a:t>TestNIC</a:t>
            </a:r>
          </a:p>
          <a:p>
            <a:pPr algn="ctr" defTabSz="914377">
              <a:defRPr/>
            </a:pPr>
            <a:r>
              <a:rPr lang="en-US" kern="0" dirty="0">
                <a:solidFill>
                  <a:srgbClr val="000000"/>
                </a:solidFill>
                <a:latin typeface="Arial"/>
              </a:rPr>
              <a:t>User Logic</a:t>
            </a:r>
          </a:p>
        </p:txBody>
      </p:sp>
      <p:cxnSp>
        <p:nvCxnSpPr>
          <p:cNvPr id="116" name="Straight Arrow Connector 115"/>
          <p:cNvCxnSpPr/>
          <p:nvPr/>
        </p:nvCxnSpPr>
        <p:spPr>
          <a:xfrm>
            <a:off x="3943351" y="2838451"/>
            <a:ext cx="508000" cy="0"/>
          </a:xfrm>
          <a:prstGeom prst="straightConnector1">
            <a:avLst/>
          </a:prstGeom>
          <a:noFill/>
          <a:ln w="25400" cap="flat" cmpd="sng" algn="ctr">
            <a:solidFill>
              <a:srgbClr val="000000"/>
            </a:solidFill>
            <a:prstDash val="solid"/>
            <a:headEnd type="arrow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117" name="TextBox 116"/>
          <p:cNvSpPr txBox="1"/>
          <p:nvPr/>
        </p:nvSpPr>
        <p:spPr>
          <a:xfrm>
            <a:off x="2617440" y="1720849"/>
            <a:ext cx="7280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>
              <a:defRPr/>
            </a:pPr>
            <a:r>
              <a:rPr lang="en-US" sz="2800" kern="0" dirty="0">
                <a:solidFill>
                  <a:sysClr val="windowText" lastClr="000000"/>
                </a:solidFill>
              </a:rPr>
              <a:t>NIC</a:t>
            </a:r>
          </a:p>
        </p:txBody>
      </p:sp>
      <p:sp>
        <p:nvSpPr>
          <p:cNvPr id="32" name="Snip and Round Single Corner Rectangle 31">
            <a:extLst>
              <a:ext uri="{FF2B5EF4-FFF2-40B4-BE49-F238E27FC236}">
                <a16:creationId xmlns:a16="http://schemas.microsoft.com/office/drawing/2014/main" id="{AD31DA4F-C15D-6445-BB4D-5B389DAEB2D3}"/>
              </a:ext>
            </a:extLst>
          </p:cNvPr>
          <p:cNvSpPr/>
          <p:nvPr/>
        </p:nvSpPr>
        <p:spPr>
          <a:xfrm>
            <a:off x="719743" y="6501508"/>
            <a:ext cx="1311352" cy="393699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Processor</a:t>
            </a:r>
          </a:p>
        </p:txBody>
      </p:sp>
      <p:sp>
        <p:nvSpPr>
          <p:cNvPr id="33" name="Snip and Round Single Corner Rectangle 32">
            <a:extLst>
              <a:ext uri="{FF2B5EF4-FFF2-40B4-BE49-F238E27FC236}">
                <a16:creationId xmlns:a16="http://schemas.microsoft.com/office/drawing/2014/main" id="{45CFBB17-0660-F940-86B3-1DCEDDD7CCD7}"/>
              </a:ext>
            </a:extLst>
          </p:cNvPr>
          <p:cNvSpPr/>
          <p:nvPr/>
        </p:nvSpPr>
        <p:spPr>
          <a:xfrm>
            <a:off x="2031095" y="6501508"/>
            <a:ext cx="1311352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Memory</a:t>
            </a:r>
          </a:p>
        </p:txBody>
      </p:sp>
      <p:sp>
        <p:nvSpPr>
          <p:cNvPr id="34" name="Snip and Round Single Corner Rectangle 33">
            <a:extLst>
              <a:ext uri="{FF2B5EF4-FFF2-40B4-BE49-F238E27FC236}">
                <a16:creationId xmlns:a16="http://schemas.microsoft.com/office/drawing/2014/main" id="{7B29EEE6-46CD-1D44-B0B1-C8F88B9ECE3F}"/>
              </a:ext>
            </a:extLst>
          </p:cNvPr>
          <p:cNvSpPr/>
          <p:nvPr/>
        </p:nvSpPr>
        <p:spPr>
          <a:xfrm>
            <a:off x="3342446" y="6270171"/>
            <a:ext cx="1860363" cy="625037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Network/NoC</a:t>
            </a:r>
          </a:p>
        </p:txBody>
      </p:sp>
      <p:sp>
        <p:nvSpPr>
          <p:cNvPr id="35" name="Snip and Round Single Corner Rectangle 34">
            <a:extLst>
              <a:ext uri="{FF2B5EF4-FFF2-40B4-BE49-F238E27FC236}">
                <a16:creationId xmlns:a16="http://schemas.microsoft.com/office/drawing/2014/main" id="{4F351074-E6EA-6446-8422-1A920F9D1459}"/>
              </a:ext>
            </a:extLst>
          </p:cNvPr>
          <p:cNvSpPr/>
          <p:nvPr/>
        </p:nvSpPr>
        <p:spPr>
          <a:xfrm>
            <a:off x="5202809" y="6501508"/>
            <a:ext cx="1860363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Network driver</a:t>
            </a:r>
          </a:p>
        </p:txBody>
      </p:sp>
      <p:sp>
        <p:nvSpPr>
          <p:cNvPr id="36" name="Snip and Round Single Corner Rectangle 35">
            <a:extLst>
              <a:ext uri="{FF2B5EF4-FFF2-40B4-BE49-F238E27FC236}">
                <a16:creationId xmlns:a16="http://schemas.microsoft.com/office/drawing/2014/main" id="{6070BC65-980A-1F44-9156-4326B3F89632}"/>
              </a:ext>
            </a:extLst>
          </p:cNvPr>
          <p:cNvSpPr/>
          <p:nvPr/>
        </p:nvSpPr>
        <p:spPr>
          <a:xfrm>
            <a:off x="7060160" y="6501508"/>
            <a:ext cx="1031811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Other</a:t>
            </a:r>
          </a:p>
        </p:txBody>
      </p:sp>
    </p:spTree>
    <p:extLst>
      <p:ext uri="{BB962C8B-B14F-4D97-AF65-F5344CB8AC3E}">
        <p14:creationId xmlns:p14="http://schemas.microsoft.com/office/powerpoint/2010/main" val="3985183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DA4DD-7916-C844-A5BD-E0D2BEBF20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Kingsley: </a:t>
            </a:r>
            <a:r>
              <a:rPr lang="en-US" dirty="0">
                <a:solidFill>
                  <a:schemeClr val="tx1"/>
                </a:solidFill>
              </a:rPr>
              <a:t>Mesh simulator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F68CD0-2C37-6347-A052-D0AC14A2A5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129592-4557-E642-A7B2-D69F1D7B2E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647" y="1011845"/>
            <a:ext cx="5409607" cy="5080827"/>
          </a:xfrm>
        </p:spPr>
        <p:txBody>
          <a:bodyPr/>
          <a:lstStyle/>
          <a:p>
            <a:r>
              <a:rPr lang="en-US" dirty="0"/>
              <a:t>Network-on-chip model; mesh configuration</a:t>
            </a:r>
          </a:p>
          <a:p>
            <a:r>
              <a:rPr lang="en-US" dirty="0"/>
              <a:t>Similar to Merlin but:</a:t>
            </a:r>
          </a:p>
          <a:p>
            <a:pPr lvl="1"/>
            <a:r>
              <a:rPr lang="en-US" dirty="0"/>
              <a:t>No input queuing at routers</a:t>
            </a:r>
          </a:p>
          <a:p>
            <a:pPr lvl="1"/>
            <a:r>
              <a:rPr lang="en-US" dirty="0"/>
              <a:t>Mesh topology only</a:t>
            </a:r>
          </a:p>
          <a:p>
            <a:pPr lvl="1"/>
            <a:r>
              <a:rPr lang="en-US" dirty="0"/>
              <a:t>Not all ports need to be populated</a:t>
            </a:r>
          </a:p>
          <a:p>
            <a:pPr lvl="1"/>
            <a:r>
              <a:rPr lang="en-US" dirty="0"/>
              <a:t>Possible to instantiate multiple unconnected networks</a:t>
            </a:r>
          </a:p>
          <a:p>
            <a:pPr lvl="2"/>
            <a:r>
              <a:rPr lang="en-US" dirty="0"/>
              <a:t>Multiple physical networks for coherence (e.g., request/response/ack/forward)</a:t>
            </a:r>
          </a:p>
          <a:p>
            <a:pPr lvl="2"/>
            <a:r>
              <a:rPr lang="en-US" dirty="0"/>
              <a:t>Kingsley </a:t>
            </a:r>
            <a:r>
              <a:rPr lang="en-US" dirty="0" err="1"/>
              <a:t>NoC</a:t>
            </a:r>
            <a:r>
              <a:rPr lang="en-US" dirty="0"/>
              <a:t> + Merlin/Kingsley system network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99E5E4-218D-1D43-BDAC-53685966FB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33790" y="6502849"/>
            <a:ext cx="4822804" cy="365125"/>
          </a:xfrm>
        </p:spPr>
        <p:txBody>
          <a:bodyPr/>
          <a:lstStyle/>
          <a:p>
            <a:r>
              <a:rPr lang="en-US"/>
              <a:t>Georgia Tech Brief (ARIAA)</a:t>
            </a:r>
            <a:endParaRPr lang="en-US" dirty="0"/>
          </a:p>
        </p:txBody>
      </p:sp>
      <p:sp>
        <p:nvSpPr>
          <p:cNvPr id="7" name="Snip and Round Single Corner Rectangle 6">
            <a:extLst>
              <a:ext uri="{FF2B5EF4-FFF2-40B4-BE49-F238E27FC236}">
                <a16:creationId xmlns:a16="http://schemas.microsoft.com/office/drawing/2014/main" id="{F160192C-26CA-B74A-B0F8-46C0095CA19B}"/>
              </a:ext>
            </a:extLst>
          </p:cNvPr>
          <p:cNvSpPr/>
          <p:nvPr/>
        </p:nvSpPr>
        <p:spPr>
          <a:xfrm>
            <a:off x="719746" y="6501511"/>
            <a:ext cx="1311352" cy="393699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Processor</a:t>
            </a:r>
          </a:p>
        </p:txBody>
      </p:sp>
      <p:sp>
        <p:nvSpPr>
          <p:cNvPr id="8" name="Snip and Round Single Corner Rectangle 7">
            <a:extLst>
              <a:ext uri="{FF2B5EF4-FFF2-40B4-BE49-F238E27FC236}">
                <a16:creationId xmlns:a16="http://schemas.microsoft.com/office/drawing/2014/main" id="{E8E8EB82-1E5B-8D44-BEDF-412B6C9FAEC1}"/>
              </a:ext>
            </a:extLst>
          </p:cNvPr>
          <p:cNvSpPr/>
          <p:nvPr/>
        </p:nvSpPr>
        <p:spPr>
          <a:xfrm>
            <a:off x="2031098" y="6501511"/>
            <a:ext cx="1311352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Memory</a:t>
            </a:r>
          </a:p>
        </p:txBody>
      </p:sp>
      <p:sp>
        <p:nvSpPr>
          <p:cNvPr id="9" name="Snip and Round Single Corner Rectangle 8">
            <a:extLst>
              <a:ext uri="{FF2B5EF4-FFF2-40B4-BE49-F238E27FC236}">
                <a16:creationId xmlns:a16="http://schemas.microsoft.com/office/drawing/2014/main" id="{AF1010F0-DC9C-E64C-A61E-A51925788AF0}"/>
              </a:ext>
            </a:extLst>
          </p:cNvPr>
          <p:cNvSpPr/>
          <p:nvPr/>
        </p:nvSpPr>
        <p:spPr>
          <a:xfrm>
            <a:off x="3342449" y="6270174"/>
            <a:ext cx="1860363" cy="625037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Network/NoC</a:t>
            </a:r>
          </a:p>
        </p:txBody>
      </p:sp>
      <p:sp>
        <p:nvSpPr>
          <p:cNvPr id="10" name="Snip and Round Single Corner Rectangle 9">
            <a:extLst>
              <a:ext uri="{FF2B5EF4-FFF2-40B4-BE49-F238E27FC236}">
                <a16:creationId xmlns:a16="http://schemas.microsoft.com/office/drawing/2014/main" id="{082FCBCC-F8B3-BE4E-ACEE-1EE3F5FE84BC}"/>
              </a:ext>
            </a:extLst>
          </p:cNvPr>
          <p:cNvSpPr/>
          <p:nvPr/>
        </p:nvSpPr>
        <p:spPr>
          <a:xfrm>
            <a:off x="5202812" y="6501511"/>
            <a:ext cx="1860363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Network driver</a:t>
            </a:r>
          </a:p>
        </p:txBody>
      </p:sp>
      <p:sp>
        <p:nvSpPr>
          <p:cNvPr id="11" name="Snip and Round Single Corner Rectangle 10">
            <a:extLst>
              <a:ext uri="{FF2B5EF4-FFF2-40B4-BE49-F238E27FC236}">
                <a16:creationId xmlns:a16="http://schemas.microsoft.com/office/drawing/2014/main" id="{C62106B3-070C-BE46-A1C7-59798751F76B}"/>
              </a:ext>
            </a:extLst>
          </p:cNvPr>
          <p:cNvSpPr/>
          <p:nvPr/>
        </p:nvSpPr>
        <p:spPr>
          <a:xfrm>
            <a:off x="7060163" y="6501511"/>
            <a:ext cx="1031811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Other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CF41E9F-36C7-8D49-AEC9-F205B7AF2798}"/>
              </a:ext>
            </a:extLst>
          </p:cNvPr>
          <p:cNvGrpSpPr/>
          <p:nvPr/>
        </p:nvGrpSpPr>
        <p:grpSpPr>
          <a:xfrm>
            <a:off x="6329629" y="1169710"/>
            <a:ext cx="5242367" cy="3807922"/>
            <a:chOff x="6634429" y="1711678"/>
            <a:chExt cx="5242367" cy="3807922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E8A72B01-0A88-E548-9594-5864132A6F73}"/>
                </a:ext>
              </a:extLst>
            </p:cNvPr>
            <p:cNvGrpSpPr/>
            <p:nvPr/>
          </p:nvGrpSpPr>
          <p:grpSpPr>
            <a:xfrm>
              <a:off x="6634429" y="1923746"/>
              <a:ext cx="4488156" cy="3443454"/>
              <a:chOff x="6634429" y="1923746"/>
              <a:chExt cx="4488156" cy="3443454"/>
            </a:xfrm>
          </p:grpSpPr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7F9740A3-71F8-BC48-89E8-96AE17B92535}"/>
                  </a:ext>
                </a:extLst>
              </p:cNvPr>
              <p:cNvCxnSpPr>
                <a:cxnSpLocks/>
                <a:stCxn id="108" idx="7"/>
                <a:endCxn id="22" idx="1"/>
              </p:cNvCxnSpPr>
              <p:nvPr/>
            </p:nvCxnSpPr>
            <p:spPr>
              <a:xfrm flipV="1">
                <a:off x="6790527" y="1923746"/>
                <a:ext cx="301087" cy="33391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4F1C37B1-E70B-3145-8421-F2A1380F6F36}"/>
                  </a:ext>
                </a:extLst>
              </p:cNvPr>
              <p:cNvCxnSpPr>
                <a:cxnSpLocks/>
                <a:stCxn id="110" idx="7"/>
                <a:endCxn id="70" idx="1"/>
              </p:cNvCxnSpPr>
              <p:nvPr/>
            </p:nvCxnSpPr>
            <p:spPr>
              <a:xfrm flipV="1">
                <a:off x="8148908" y="1923746"/>
                <a:ext cx="286363" cy="33391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3A0F0D46-FE4C-9D40-9DF5-CD34DE075706}"/>
                  </a:ext>
                </a:extLst>
              </p:cNvPr>
              <p:cNvCxnSpPr>
                <a:cxnSpLocks/>
                <a:stCxn id="109" idx="7"/>
                <a:endCxn id="65" idx="1"/>
              </p:cNvCxnSpPr>
              <p:nvPr/>
            </p:nvCxnSpPr>
            <p:spPr>
              <a:xfrm flipV="1">
                <a:off x="9507289" y="1923746"/>
                <a:ext cx="271639" cy="33391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53434B0F-E6B2-9E44-9187-221EBAACECBC}"/>
                  </a:ext>
                </a:extLst>
              </p:cNvPr>
              <p:cNvCxnSpPr>
                <a:cxnSpLocks/>
                <a:stCxn id="111" idx="7"/>
                <a:endCxn id="60" idx="1"/>
              </p:cNvCxnSpPr>
              <p:nvPr/>
            </p:nvCxnSpPr>
            <p:spPr>
              <a:xfrm flipV="1">
                <a:off x="10865671" y="1923746"/>
                <a:ext cx="256914" cy="33391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0D603FF5-0DA3-5B41-979F-929FC533B387}"/>
                  </a:ext>
                </a:extLst>
              </p:cNvPr>
              <p:cNvCxnSpPr>
                <a:cxnSpLocks/>
                <a:stCxn id="115" idx="7"/>
                <a:endCxn id="61" idx="1"/>
              </p:cNvCxnSpPr>
              <p:nvPr/>
            </p:nvCxnSpPr>
            <p:spPr>
              <a:xfrm flipV="1">
                <a:off x="10865671" y="2906740"/>
                <a:ext cx="256914" cy="33539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68970BEE-F113-C84F-9E4D-C1AC4EEB551D}"/>
                  </a:ext>
                </a:extLst>
              </p:cNvPr>
              <p:cNvCxnSpPr>
                <a:cxnSpLocks/>
                <a:stCxn id="119" idx="7"/>
                <a:endCxn id="63" idx="1"/>
              </p:cNvCxnSpPr>
              <p:nvPr/>
            </p:nvCxnSpPr>
            <p:spPr>
              <a:xfrm flipV="1">
                <a:off x="10865671" y="3889734"/>
                <a:ext cx="256914" cy="33688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E7EB62CE-BDCF-9948-AC29-2E063745A9BD}"/>
                  </a:ext>
                </a:extLst>
              </p:cNvPr>
              <p:cNvCxnSpPr>
                <a:cxnSpLocks/>
                <a:stCxn id="107" idx="7"/>
                <a:endCxn id="64" idx="1"/>
              </p:cNvCxnSpPr>
              <p:nvPr/>
            </p:nvCxnSpPr>
            <p:spPr>
              <a:xfrm flipV="1">
                <a:off x="10865671" y="4872727"/>
                <a:ext cx="256914" cy="33837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BB289D0F-CFCB-DA45-A26D-B6C3CC0E7941}"/>
                  </a:ext>
                </a:extLst>
              </p:cNvPr>
              <p:cNvCxnSpPr>
                <a:cxnSpLocks/>
                <a:stCxn id="105" idx="7"/>
                <a:endCxn id="69" idx="1"/>
              </p:cNvCxnSpPr>
              <p:nvPr/>
            </p:nvCxnSpPr>
            <p:spPr>
              <a:xfrm flipV="1">
                <a:off x="9507289" y="4872727"/>
                <a:ext cx="271639" cy="33837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E73382FF-1FF5-D148-AB21-535B6E4EB3D9}"/>
                  </a:ext>
                </a:extLst>
              </p:cNvPr>
              <p:cNvCxnSpPr>
                <a:cxnSpLocks/>
                <a:stCxn id="118" idx="7"/>
                <a:endCxn id="73" idx="1"/>
              </p:cNvCxnSpPr>
              <p:nvPr/>
            </p:nvCxnSpPr>
            <p:spPr>
              <a:xfrm flipV="1">
                <a:off x="8148908" y="3889734"/>
                <a:ext cx="286363" cy="33688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845A0CB7-1B37-4946-9944-29C117AF565F}"/>
                  </a:ext>
                </a:extLst>
              </p:cNvPr>
              <p:cNvCxnSpPr>
                <a:cxnSpLocks/>
                <a:stCxn id="116" idx="7"/>
                <a:endCxn id="25" idx="1"/>
              </p:cNvCxnSpPr>
              <p:nvPr/>
            </p:nvCxnSpPr>
            <p:spPr>
              <a:xfrm flipV="1">
                <a:off x="6790527" y="3889734"/>
                <a:ext cx="301087" cy="33688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289368AC-5F61-C249-A502-3B34FC33FA89}"/>
                  </a:ext>
                </a:extLst>
              </p:cNvPr>
              <p:cNvCxnSpPr>
                <a:cxnSpLocks/>
                <a:stCxn id="104" idx="7"/>
                <a:endCxn id="26" idx="1"/>
              </p:cNvCxnSpPr>
              <p:nvPr/>
            </p:nvCxnSpPr>
            <p:spPr>
              <a:xfrm flipV="1">
                <a:off x="6790527" y="4872727"/>
                <a:ext cx="301087" cy="33837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7ECF63EA-1C93-3D4F-A0A6-05A62763CC51}"/>
                  </a:ext>
                </a:extLst>
              </p:cNvPr>
              <p:cNvCxnSpPr>
                <a:cxnSpLocks/>
                <a:stCxn id="106" idx="7"/>
                <a:endCxn id="74" idx="1"/>
              </p:cNvCxnSpPr>
              <p:nvPr/>
            </p:nvCxnSpPr>
            <p:spPr>
              <a:xfrm flipV="1">
                <a:off x="8148908" y="4872727"/>
                <a:ext cx="286363" cy="33837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09B2B23F-9448-6A47-A527-57F909A36D28}"/>
                  </a:ext>
                </a:extLst>
              </p:cNvPr>
              <p:cNvCxnSpPr>
                <a:cxnSpLocks/>
                <a:stCxn id="117" idx="7"/>
                <a:endCxn id="68" idx="1"/>
              </p:cNvCxnSpPr>
              <p:nvPr/>
            </p:nvCxnSpPr>
            <p:spPr>
              <a:xfrm flipV="1">
                <a:off x="9507289" y="3889734"/>
                <a:ext cx="271639" cy="33688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8ADC65D9-DCD2-5F4B-8BA6-673AF25CB818}"/>
                  </a:ext>
                </a:extLst>
              </p:cNvPr>
              <p:cNvCxnSpPr>
                <a:cxnSpLocks/>
                <a:stCxn id="112" idx="7"/>
                <a:endCxn id="23" idx="1"/>
              </p:cNvCxnSpPr>
              <p:nvPr/>
            </p:nvCxnSpPr>
            <p:spPr>
              <a:xfrm flipV="1">
                <a:off x="6790527" y="2906740"/>
                <a:ext cx="301087" cy="33539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9EF2EEA6-C4A8-2242-94E6-DCE030167628}"/>
                  </a:ext>
                </a:extLst>
              </p:cNvPr>
              <p:cNvCxnSpPr>
                <a:cxnSpLocks/>
                <a:stCxn id="114" idx="7"/>
                <a:endCxn id="71" idx="1"/>
              </p:cNvCxnSpPr>
              <p:nvPr/>
            </p:nvCxnSpPr>
            <p:spPr>
              <a:xfrm flipV="1">
                <a:off x="8148908" y="2906740"/>
                <a:ext cx="286363" cy="33539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37389A7F-2550-BB4C-AFAD-9AACF4DCB157}"/>
                  </a:ext>
                </a:extLst>
              </p:cNvPr>
              <p:cNvCxnSpPr>
                <a:cxnSpLocks/>
                <a:stCxn id="113" idx="7"/>
                <a:endCxn id="66" idx="1"/>
              </p:cNvCxnSpPr>
              <p:nvPr/>
            </p:nvCxnSpPr>
            <p:spPr>
              <a:xfrm flipV="1">
                <a:off x="9507289" y="2906740"/>
                <a:ext cx="271639" cy="33539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91" name="Group 90">
                <a:extLst>
                  <a:ext uri="{FF2B5EF4-FFF2-40B4-BE49-F238E27FC236}">
                    <a16:creationId xmlns:a16="http://schemas.microsoft.com/office/drawing/2014/main" id="{A97DD181-7C45-2744-9C88-22DFE6245F88}"/>
                  </a:ext>
                </a:extLst>
              </p:cNvPr>
              <p:cNvGrpSpPr/>
              <p:nvPr/>
            </p:nvGrpSpPr>
            <p:grpSpPr>
              <a:xfrm>
                <a:off x="6634429" y="2230874"/>
                <a:ext cx="4258024" cy="3136326"/>
                <a:chOff x="7124298" y="2606434"/>
                <a:chExt cx="4258024" cy="3136326"/>
              </a:xfrm>
            </p:grpSpPr>
            <p:cxnSp>
              <p:nvCxnSpPr>
                <p:cNvPr id="92" name="Straight Connector 91">
                  <a:extLst>
                    <a:ext uri="{FF2B5EF4-FFF2-40B4-BE49-F238E27FC236}">
                      <a16:creationId xmlns:a16="http://schemas.microsoft.com/office/drawing/2014/main" id="{391FE211-8259-9147-88E4-1FC1E7690544}"/>
                    </a:ext>
                  </a:extLst>
                </p:cNvPr>
                <p:cNvCxnSpPr>
                  <a:cxnSpLocks/>
                  <a:stCxn id="110" idx="4"/>
                  <a:endCxn id="106" idx="0"/>
                </p:cNvCxnSpPr>
                <p:nvPr/>
              </p:nvCxnSpPr>
              <p:spPr>
                <a:xfrm>
                  <a:off x="8574119" y="2789314"/>
                  <a:ext cx="0" cy="2770566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3" name="Straight Connector 92">
                  <a:extLst>
                    <a:ext uri="{FF2B5EF4-FFF2-40B4-BE49-F238E27FC236}">
                      <a16:creationId xmlns:a16="http://schemas.microsoft.com/office/drawing/2014/main" id="{873BBE4D-1FB2-414D-943F-B1EA1165AE71}"/>
                    </a:ext>
                  </a:extLst>
                </p:cNvPr>
                <p:cNvCxnSpPr>
                  <a:cxnSpLocks/>
                  <a:stCxn id="104" idx="0"/>
                  <a:endCxn id="108" idx="4"/>
                </p:cNvCxnSpPr>
                <p:nvPr/>
              </p:nvCxnSpPr>
              <p:spPr>
                <a:xfrm flipV="1">
                  <a:off x="7215738" y="2789314"/>
                  <a:ext cx="0" cy="2770566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" name="Straight Connector 93">
                  <a:extLst>
                    <a:ext uri="{FF2B5EF4-FFF2-40B4-BE49-F238E27FC236}">
                      <a16:creationId xmlns:a16="http://schemas.microsoft.com/office/drawing/2014/main" id="{598ECB3F-E6D6-F547-826C-20D743DB5156}"/>
                    </a:ext>
                  </a:extLst>
                </p:cNvPr>
                <p:cNvCxnSpPr>
                  <a:cxnSpLocks/>
                  <a:stCxn id="111" idx="4"/>
                  <a:endCxn id="107" idx="0"/>
                </p:cNvCxnSpPr>
                <p:nvPr/>
              </p:nvCxnSpPr>
              <p:spPr>
                <a:xfrm>
                  <a:off x="11290882" y="2789314"/>
                  <a:ext cx="0" cy="2770566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5" name="Straight Connector 94">
                  <a:extLst>
                    <a:ext uri="{FF2B5EF4-FFF2-40B4-BE49-F238E27FC236}">
                      <a16:creationId xmlns:a16="http://schemas.microsoft.com/office/drawing/2014/main" id="{2983D431-570F-3B48-B6FB-3649130F5E99}"/>
                    </a:ext>
                  </a:extLst>
                </p:cNvPr>
                <p:cNvCxnSpPr>
                  <a:cxnSpLocks/>
                  <a:stCxn id="104" idx="6"/>
                  <a:endCxn id="107" idx="2"/>
                </p:cNvCxnSpPr>
                <p:nvPr/>
              </p:nvCxnSpPr>
              <p:spPr>
                <a:xfrm>
                  <a:off x="7307178" y="5651320"/>
                  <a:ext cx="3892264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6" name="Straight Connector 95">
                  <a:extLst>
                    <a:ext uri="{FF2B5EF4-FFF2-40B4-BE49-F238E27FC236}">
                      <a16:creationId xmlns:a16="http://schemas.microsoft.com/office/drawing/2014/main" id="{C943B4AC-B3A2-2746-91BF-BE57CF5A91CA}"/>
                    </a:ext>
                  </a:extLst>
                </p:cNvPr>
                <p:cNvCxnSpPr>
                  <a:cxnSpLocks/>
                  <a:stCxn id="119" idx="2"/>
                  <a:endCxn id="116" idx="6"/>
                </p:cNvCxnSpPr>
                <p:nvPr/>
              </p:nvCxnSpPr>
              <p:spPr>
                <a:xfrm flipH="1">
                  <a:off x="7307178" y="4666838"/>
                  <a:ext cx="3892264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7" name="Straight Connector 96">
                  <a:extLst>
                    <a:ext uri="{FF2B5EF4-FFF2-40B4-BE49-F238E27FC236}">
                      <a16:creationId xmlns:a16="http://schemas.microsoft.com/office/drawing/2014/main" id="{C56599CD-DF15-5346-81C3-4BDBB78EEB5D}"/>
                    </a:ext>
                  </a:extLst>
                </p:cNvPr>
                <p:cNvCxnSpPr>
                  <a:cxnSpLocks/>
                  <a:stCxn id="115" idx="2"/>
                  <a:endCxn id="112" idx="6"/>
                </p:cNvCxnSpPr>
                <p:nvPr/>
              </p:nvCxnSpPr>
              <p:spPr>
                <a:xfrm flipH="1">
                  <a:off x="7307178" y="3682356"/>
                  <a:ext cx="3892264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" name="Straight Connector 97">
                  <a:extLst>
                    <a:ext uri="{FF2B5EF4-FFF2-40B4-BE49-F238E27FC236}">
                      <a16:creationId xmlns:a16="http://schemas.microsoft.com/office/drawing/2014/main" id="{4DBE6A73-2E06-7649-B529-CA367EF19569}"/>
                    </a:ext>
                  </a:extLst>
                </p:cNvPr>
                <p:cNvCxnSpPr>
                  <a:cxnSpLocks/>
                  <a:stCxn id="108" idx="6"/>
                  <a:endCxn id="111" idx="2"/>
                </p:cNvCxnSpPr>
                <p:nvPr/>
              </p:nvCxnSpPr>
              <p:spPr>
                <a:xfrm>
                  <a:off x="7307178" y="2697874"/>
                  <a:ext cx="3892264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" name="Straight Connector 98">
                  <a:extLst>
                    <a:ext uri="{FF2B5EF4-FFF2-40B4-BE49-F238E27FC236}">
                      <a16:creationId xmlns:a16="http://schemas.microsoft.com/office/drawing/2014/main" id="{A8D19EDC-9629-1E4F-A60A-AB7A280B0F02}"/>
                    </a:ext>
                  </a:extLst>
                </p:cNvPr>
                <p:cNvCxnSpPr>
                  <a:cxnSpLocks/>
                  <a:stCxn id="105" idx="0"/>
                  <a:endCxn id="109" idx="4"/>
                </p:cNvCxnSpPr>
                <p:nvPr/>
              </p:nvCxnSpPr>
              <p:spPr>
                <a:xfrm flipV="1">
                  <a:off x="9932500" y="2789314"/>
                  <a:ext cx="0" cy="2770566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00" name="Group 99">
                  <a:extLst>
                    <a:ext uri="{FF2B5EF4-FFF2-40B4-BE49-F238E27FC236}">
                      <a16:creationId xmlns:a16="http://schemas.microsoft.com/office/drawing/2014/main" id="{3DDAD36A-761B-6044-99B6-EF908F525B4E}"/>
                    </a:ext>
                  </a:extLst>
                </p:cNvPr>
                <p:cNvGrpSpPr/>
                <p:nvPr/>
              </p:nvGrpSpPr>
              <p:grpSpPr>
                <a:xfrm>
                  <a:off x="7124298" y="4575398"/>
                  <a:ext cx="4258024" cy="182880"/>
                  <a:chOff x="7138385" y="4340680"/>
                  <a:chExt cx="4258024" cy="182880"/>
                </a:xfrm>
              </p:grpSpPr>
              <p:sp>
                <p:nvSpPr>
                  <p:cNvPr id="116" name="Oval 115">
                    <a:extLst>
                      <a:ext uri="{FF2B5EF4-FFF2-40B4-BE49-F238E27FC236}">
                        <a16:creationId xmlns:a16="http://schemas.microsoft.com/office/drawing/2014/main" id="{0B941E4D-D8D8-5B43-8060-5C1FB78E8189}"/>
                      </a:ext>
                    </a:extLst>
                  </p:cNvPr>
                  <p:cNvSpPr/>
                  <p:nvPr/>
                </p:nvSpPr>
                <p:spPr>
                  <a:xfrm>
                    <a:off x="7138385" y="4340680"/>
                    <a:ext cx="182880" cy="182880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7" name="Oval 116">
                    <a:extLst>
                      <a:ext uri="{FF2B5EF4-FFF2-40B4-BE49-F238E27FC236}">
                        <a16:creationId xmlns:a16="http://schemas.microsoft.com/office/drawing/2014/main" id="{7E77C2A7-634D-D640-9B74-6E307A39DE65}"/>
                      </a:ext>
                    </a:extLst>
                  </p:cNvPr>
                  <p:cNvSpPr/>
                  <p:nvPr/>
                </p:nvSpPr>
                <p:spPr>
                  <a:xfrm>
                    <a:off x="9855147" y="4340680"/>
                    <a:ext cx="182880" cy="182880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8" name="Oval 117">
                    <a:extLst>
                      <a:ext uri="{FF2B5EF4-FFF2-40B4-BE49-F238E27FC236}">
                        <a16:creationId xmlns:a16="http://schemas.microsoft.com/office/drawing/2014/main" id="{52D6B30B-7B25-0D49-B073-C6D15030E687}"/>
                      </a:ext>
                    </a:extLst>
                  </p:cNvPr>
                  <p:cNvSpPr/>
                  <p:nvPr/>
                </p:nvSpPr>
                <p:spPr>
                  <a:xfrm>
                    <a:off x="8496766" y="4340680"/>
                    <a:ext cx="182880" cy="182880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9" name="Oval 118">
                    <a:extLst>
                      <a:ext uri="{FF2B5EF4-FFF2-40B4-BE49-F238E27FC236}">
                        <a16:creationId xmlns:a16="http://schemas.microsoft.com/office/drawing/2014/main" id="{16CAF4CF-232A-B84C-8C95-4438096EA7F2}"/>
                      </a:ext>
                    </a:extLst>
                  </p:cNvPr>
                  <p:cNvSpPr/>
                  <p:nvPr/>
                </p:nvSpPr>
                <p:spPr>
                  <a:xfrm>
                    <a:off x="11213529" y="4340680"/>
                    <a:ext cx="182880" cy="182880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01" name="Group 100">
                  <a:extLst>
                    <a:ext uri="{FF2B5EF4-FFF2-40B4-BE49-F238E27FC236}">
                      <a16:creationId xmlns:a16="http://schemas.microsoft.com/office/drawing/2014/main" id="{7E827D87-D39E-264E-980C-5A2747B0C8D5}"/>
                    </a:ext>
                  </a:extLst>
                </p:cNvPr>
                <p:cNvGrpSpPr/>
                <p:nvPr/>
              </p:nvGrpSpPr>
              <p:grpSpPr>
                <a:xfrm>
                  <a:off x="7124298" y="3590916"/>
                  <a:ext cx="4258024" cy="182880"/>
                  <a:chOff x="7108203" y="3517720"/>
                  <a:chExt cx="4258024" cy="182880"/>
                </a:xfrm>
              </p:grpSpPr>
              <p:sp>
                <p:nvSpPr>
                  <p:cNvPr id="112" name="Oval 111">
                    <a:extLst>
                      <a:ext uri="{FF2B5EF4-FFF2-40B4-BE49-F238E27FC236}">
                        <a16:creationId xmlns:a16="http://schemas.microsoft.com/office/drawing/2014/main" id="{904D7A1E-CC98-DD42-B071-715FC3FCC5B1}"/>
                      </a:ext>
                    </a:extLst>
                  </p:cNvPr>
                  <p:cNvSpPr/>
                  <p:nvPr/>
                </p:nvSpPr>
                <p:spPr>
                  <a:xfrm>
                    <a:off x="7108203" y="3517720"/>
                    <a:ext cx="182880" cy="182880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3" name="Oval 112">
                    <a:extLst>
                      <a:ext uri="{FF2B5EF4-FFF2-40B4-BE49-F238E27FC236}">
                        <a16:creationId xmlns:a16="http://schemas.microsoft.com/office/drawing/2014/main" id="{407DF9F9-14D8-F841-9FD4-B2BA89C49687}"/>
                      </a:ext>
                    </a:extLst>
                  </p:cNvPr>
                  <p:cNvSpPr/>
                  <p:nvPr/>
                </p:nvSpPr>
                <p:spPr>
                  <a:xfrm>
                    <a:off x="9824965" y="3517720"/>
                    <a:ext cx="182880" cy="182880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4" name="Oval 113">
                    <a:extLst>
                      <a:ext uri="{FF2B5EF4-FFF2-40B4-BE49-F238E27FC236}">
                        <a16:creationId xmlns:a16="http://schemas.microsoft.com/office/drawing/2014/main" id="{812F1700-63EF-384B-AA25-D96BF2413A67}"/>
                      </a:ext>
                    </a:extLst>
                  </p:cNvPr>
                  <p:cNvSpPr/>
                  <p:nvPr/>
                </p:nvSpPr>
                <p:spPr>
                  <a:xfrm>
                    <a:off x="8466584" y="3517720"/>
                    <a:ext cx="182880" cy="182880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5" name="Oval 114">
                    <a:extLst>
                      <a:ext uri="{FF2B5EF4-FFF2-40B4-BE49-F238E27FC236}">
                        <a16:creationId xmlns:a16="http://schemas.microsoft.com/office/drawing/2014/main" id="{90D012AE-C3DD-CD47-B4F7-16EEB5AC2387}"/>
                      </a:ext>
                    </a:extLst>
                  </p:cNvPr>
                  <p:cNvSpPr/>
                  <p:nvPr/>
                </p:nvSpPr>
                <p:spPr>
                  <a:xfrm>
                    <a:off x="11183347" y="3517720"/>
                    <a:ext cx="182880" cy="182880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02" name="Group 101">
                  <a:extLst>
                    <a:ext uri="{FF2B5EF4-FFF2-40B4-BE49-F238E27FC236}">
                      <a16:creationId xmlns:a16="http://schemas.microsoft.com/office/drawing/2014/main" id="{46E22D40-AC7C-BE44-8E28-0FA2659B09E7}"/>
                    </a:ext>
                  </a:extLst>
                </p:cNvPr>
                <p:cNvGrpSpPr/>
                <p:nvPr/>
              </p:nvGrpSpPr>
              <p:grpSpPr>
                <a:xfrm>
                  <a:off x="7124298" y="2606434"/>
                  <a:ext cx="4258024" cy="182880"/>
                  <a:chOff x="7108203" y="2606434"/>
                  <a:chExt cx="4258024" cy="182880"/>
                </a:xfrm>
              </p:grpSpPr>
              <p:sp>
                <p:nvSpPr>
                  <p:cNvPr id="108" name="Oval 107">
                    <a:extLst>
                      <a:ext uri="{FF2B5EF4-FFF2-40B4-BE49-F238E27FC236}">
                        <a16:creationId xmlns:a16="http://schemas.microsoft.com/office/drawing/2014/main" id="{E8C22549-2CDF-6548-9419-BA99C98AD975}"/>
                      </a:ext>
                    </a:extLst>
                  </p:cNvPr>
                  <p:cNvSpPr/>
                  <p:nvPr/>
                </p:nvSpPr>
                <p:spPr>
                  <a:xfrm>
                    <a:off x="7108203" y="2606434"/>
                    <a:ext cx="182880" cy="182880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9" name="Oval 108">
                    <a:extLst>
                      <a:ext uri="{FF2B5EF4-FFF2-40B4-BE49-F238E27FC236}">
                        <a16:creationId xmlns:a16="http://schemas.microsoft.com/office/drawing/2014/main" id="{917844BA-572C-5944-8248-F76B79FFA2C3}"/>
                      </a:ext>
                    </a:extLst>
                  </p:cNvPr>
                  <p:cNvSpPr/>
                  <p:nvPr/>
                </p:nvSpPr>
                <p:spPr>
                  <a:xfrm>
                    <a:off x="9824965" y="2606434"/>
                    <a:ext cx="182880" cy="182880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0" name="Oval 109">
                    <a:extLst>
                      <a:ext uri="{FF2B5EF4-FFF2-40B4-BE49-F238E27FC236}">
                        <a16:creationId xmlns:a16="http://schemas.microsoft.com/office/drawing/2014/main" id="{3BEBB6D4-C076-6C42-8560-26C2CAA5623F}"/>
                      </a:ext>
                    </a:extLst>
                  </p:cNvPr>
                  <p:cNvSpPr/>
                  <p:nvPr/>
                </p:nvSpPr>
                <p:spPr>
                  <a:xfrm>
                    <a:off x="8466584" y="2606434"/>
                    <a:ext cx="182880" cy="182880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1" name="Oval 110">
                    <a:extLst>
                      <a:ext uri="{FF2B5EF4-FFF2-40B4-BE49-F238E27FC236}">
                        <a16:creationId xmlns:a16="http://schemas.microsoft.com/office/drawing/2014/main" id="{E09526C7-904E-664A-8A01-4DA14F847556}"/>
                      </a:ext>
                    </a:extLst>
                  </p:cNvPr>
                  <p:cNvSpPr/>
                  <p:nvPr/>
                </p:nvSpPr>
                <p:spPr>
                  <a:xfrm>
                    <a:off x="11183347" y="2606434"/>
                    <a:ext cx="182880" cy="182880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03" name="Group 102">
                  <a:extLst>
                    <a:ext uri="{FF2B5EF4-FFF2-40B4-BE49-F238E27FC236}">
                      <a16:creationId xmlns:a16="http://schemas.microsoft.com/office/drawing/2014/main" id="{92152DA5-8AE1-544F-AE4D-0DCF2E387ECC}"/>
                    </a:ext>
                  </a:extLst>
                </p:cNvPr>
                <p:cNvGrpSpPr/>
                <p:nvPr/>
              </p:nvGrpSpPr>
              <p:grpSpPr>
                <a:xfrm>
                  <a:off x="7124298" y="5559880"/>
                  <a:ext cx="4258024" cy="182880"/>
                  <a:chOff x="7140393" y="5559880"/>
                  <a:chExt cx="4258024" cy="182880"/>
                </a:xfrm>
              </p:grpSpPr>
              <p:sp>
                <p:nvSpPr>
                  <p:cNvPr id="104" name="Oval 103">
                    <a:extLst>
                      <a:ext uri="{FF2B5EF4-FFF2-40B4-BE49-F238E27FC236}">
                        <a16:creationId xmlns:a16="http://schemas.microsoft.com/office/drawing/2014/main" id="{2A2F6570-52FA-D94A-B888-96434A7BAD76}"/>
                      </a:ext>
                    </a:extLst>
                  </p:cNvPr>
                  <p:cNvSpPr/>
                  <p:nvPr/>
                </p:nvSpPr>
                <p:spPr>
                  <a:xfrm>
                    <a:off x="7140393" y="5559880"/>
                    <a:ext cx="182880" cy="182880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5" name="Oval 104">
                    <a:extLst>
                      <a:ext uri="{FF2B5EF4-FFF2-40B4-BE49-F238E27FC236}">
                        <a16:creationId xmlns:a16="http://schemas.microsoft.com/office/drawing/2014/main" id="{74391005-86EC-0D4C-886B-92C24BD73C87}"/>
                      </a:ext>
                    </a:extLst>
                  </p:cNvPr>
                  <p:cNvSpPr/>
                  <p:nvPr/>
                </p:nvSpPr>
                <p:spPr>
                  <a:xfrm>
                    <a:off x="9857155" y="5559880"/>
                    <a:ext cx="182880" cy="182880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6" name="Oval 105">
                    <a:extLst>
                      <a:ext uri="{FF2B5EF4-FFF2-40B4-BE49-F238E27FC236}">
                        <a16:creationId xmlns:a16="http://schemas.microsoft.com/office/drawing/2014/main" id="{F44D8B8B-4CFD-5E42-91DA-2D7D2B3E5344}"/>
                      </a:ext>
                    </a:extLst>
                  </p:cNvPr>
                  <p:cNvSpPr/>
                  <p:nvPr/>
                </p:nvSpPr>
                <p:spPr>
                  <a:xfrm>
                    <a:off x="8498774" y="5559880"/>
                    <a:ext cx="182880" cy="182880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7" name="Oval 106">
                    <a:extLst>
                      <a:ext uri="{FF2B5EF4-FFF2-40B4-BE49-F238E27FC236}">
                        <a16:creationId xmlns:a16="http://schemas.microsoft.com/office/drawing/2014/main" id="{A5C9F5DE-4259-5348-9A17-B28DE35C2F47}"/>
                      </a:ext>
                    </a:extLst>
                  </p:cNvPr>
                  <p:cNvSpPr/>
                  <p:nvPr/>
                </p:nvSpPr>
                <p:spPr>
                  <a:xfrm>
                    <a:off x="11215537" y="5559880"/>
                    <a:ext cx="182880" cy="182880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</p:grp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89C0283-1D2E-3C40-9854-AC5E6EDCAEBB}"/>
                </a:ext>
              </a:extLst>
            </p:cNvPr>
            <p:cNvCxnSpPr>
              <a:cxnSpLocks/>
              <a:stCxn id="47" idx="4"/>
              <a:endCxn id="50" idx="0"/>
            </p:cNvCxnSpPr>
            <p:nvPr/>
          </p:nvCxnSpPr>
          <p:spPr>
            <a:xfrm>
              <a:off x="8236650" y="2566154"/>
              <a:ext cx="0" cy="2770566"/>
            </a:xfrm>
            <a:prstGeom prst="line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6B022C7-6FFD-364B-8FBF-570174D3F564}"/>
                </a:ext>
              </a:extLst>
            </p:cNvPr>
            <p:cNvCxnSpPr>
              <a:cxnSpLocks/>
              <a:stCxn id="57" idx="2"/>
              <a:endCxn id="58" idx="6"/>
            </p:cNvCxnSpPr>
            <p:nvPr/>
          </p:nvCxnSpPr>
          <p:spPr>
            <a:xfrm flipH="1">
              <a:off x="6969709" y="3459196"/>
              <a:ext cx="3892264" cy="0"/>
            </a:xfrm>
            <a:prstGeom prst="line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3DDD35E-55BD-EB4A-8E36-51C0393D2613}"/>
                </a:ext>
              </a:extLst>
            </p:cNvPr>
            <p:cNvCxnSpPr>
              <a:cxnSpLocks/>
              <a:stCxn id="48" idx="0"/>
              <a:endCxn id="46" idx="4"/>
            </p:cNvCxnSpPr>
            <p:nvPr/>
          </p:nvCxnSpPr>
          <p:spPr>
            <a:xfrm flipV="1">
              <a:off x="6878269" y="2566154"/>
              <a:ext cx="0" cy="2770566"/>
            </a:xfrm>
            <a:prstGeom prst="line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0BF1A81E-82FB-1A4C-8ECE-27C77D90F720}"/>
                </a:ext>
              </a:extLst>
            </p:cNvPr>
            <p:cNvCxnSpPr>
              <a:cxnSpLocks/>
              <a:stCxn id="45" idx="4"/>
              <a:endCxn id="51" idx="0"/>
            </p:cNvCxnSpPr>
            <p:nvPr/>
          </p:nvCxnSpPr>
          <p:spPr>
            <a:xfrm>
              <a:off x="10953413" y="2566154"/>
              <a:ext cx="0" cy="2770566"/>
            </a:xfrm>
            <a:prstGeom prst="line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CA69CB8C-A93B-964F-B362-F5BB26E048B5}"/>
                </a:ext>
              </a:extLst>
            </p:cNvPr>
            <p:cNvCxnSpPr>
              <a:cxnSpLocks/>
              <a:stCxn id="46" idx="6"/>
              <a:endCxn id="45" idx="2"/>
            </p:cNvCxnSpPr>
            <p:nvPr/>
          </p:nvCxnSpPr>
          <p:spPr>
            <a:xfrm>
              <a:off x="6969709" y="2474714"/>
              <a:ext cx="3892264" cy="0"/>
            </a:xfrm>
            <a:prstGeom prst="line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772CC2A4-B1A3-D847-A735-F0C7F921C7E1}"/>
                </a:ext>
              </a:extLst>
            </p:cNvPr>
            <p:cNvCxnSpPr>
              <a:cxnSpLocks/>
              <a:stCxn id="48" idx="6"/>
              <a:endCxn id="51" idx="2"/>
            </p:cNvCxnSpPr>
            <p:nvPr/>
          </p:nvCxnSpPr>
          <p:spPr>
            <a:xfrm>
              <a:off x="6969709" y="5428160"/>
              <a:ext cx="3892264" cy="0"/>
            </a:xfrm>
            <a:prstGeom prst="line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8ED4BCE0-F11B-9943-B3B8-5B89F798385F}"/>
                </a:ext>
              </a:extLst>
            </p:cNvPr>
            <p:cNvCxnSpPr>
              <a:cxnSpLocks/>
              <a:stCxn id="55" idx="2"/>
              <a:endCxn id="52" idx="6"/>
            </p:cNvCxnSpPr>
            <p:nvPr/>
          </p:nvCxnSpPr>
          <p:spPr>
            <a:xfrm flipH="1">
              <a:off x="6969709" y="4443678"/>
              <a:ext cx="3892264" cy="0"/>
            </a:xfrm>
            <a:prstGeom prst="line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4BAB5341-0468-944A-ADBD-779FD2A73DA4}"/>
                </a:ext>
              </a:extLst>
            </p:cNvPr>
            <p:cNvCxnSpPr>
              <a:cxnSpLocks/>
              <a:stCxn id="49" idx="0"/>
              <a:endCxn id="44" idx="4"/>
            </p:cNvCxnSpPr>
            <p:nvPr/>
          </p:nvCxnSpPr>
          <p:spPr>
            <a:xfrm flipV="1">
              <a:off x="9595031" y="2566154"/>
              <a:ext cx="0" cy="2770566"/>
            </a:xfrm>
            <a:prstGeom prst="line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B4736322-4A5D-4246-9BBD-66BBDE8B359E}"/>
                </a:ext>
              </a:extLst>
            </p:cNvPr>
            <p:cNvSpPr/>
            <p:nvPr/>
          </p:nvSpPr>
          <p:spPr>
            <a:xfrm>
              <a:off x="7091614" y="1711678"/>
              <a:ext cx="754211" cy="424135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Core</a:t>
              </a:r>
            </a:p>
          </p:txBody>
        </p:sp>
        <p:sp>
          <p:nvSpPr>
            <p:cNvPr id="23" name="Rounded Rectangle 22">
              <a:extLst>
                <a:ext uri="{FF2B5EF4-FFF2-40B4-BE49-F238E27FC236}">
                  <a16:creationId xmlns:a16="http://schemas.microsoft.com/office/drawing/2014/main" id="{118B9407-C777-A942-BB80-08D9CFBA179E}"/>
                </a:ext>
              </a:extLst>
            </p:cNvPr>
            <p:cNvSpPr/>
            <p:nvPr/>
          </p:nvSpPr>
          <p:spPr>
            <a:xfrm>
              <a:off x="7091614" y="2694672"/>
              <a:ext cx="754211" cy="424135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Core</a:t>
              </a:r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AA4545C9-59B8-6D40-9842-DB29B8DDFBD6}"/>
                </a:ext>
              </a:extLst>
            </p:cNvPr>
            <p:cNvCxnSpPr>
              <a:cxnSpLocks/>
              <a:stCxn id="22" idx="1"/>
              <a:endCxn id="46" idx="7"/>
            </p:cNvCxnSpPr>
            <p:nvPr/>
          </p:nvCxnSpPr>
          <p:spPr>
            <a:xfrm flipH="1">
              <a:off x="6942927" y="1923746"/>
              <a:ext cx="148687" cy="486310"/>
            </a:xfrm>
            <a:prstGeom prst="line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0150F830-514F-564F-AB68-C32EE9E0F66E}"/>
                </a:ext>
              </a:extLst>
            </p:cNvPr>
            <p:cNvSpPr/>
            <p:nvPr/>
          </p:nvSpPr>
          <p:spPr>
            <a:xfrm>
              <a:off x="7091614" y="3677666"/>
              <a:ext cx="754211" cy="424135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Core</a:t>
              </a:r>
            </a:p>
          </p:txBody>
        </p:sp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EFFC4350-A8EF-D64E-AFFC-D9AA1AC7DFE8}"/>
                </a:ext>
              </a:extLst>
            </p:cNvPr>
            <p:cNvSpPr/>
            <p:nvPr/>
          </p:nvSpPr>
          <p:spPr>
            <a:xfrm>
              <a:off x="7091614" y="4660659"/>
              <a:ext cx="754211" cy="424135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Core</a:t>
              </a:r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2D43F17D-65F5-FE4C-9DD4-147BC9235E56}"/>
                </a:ext>
              </a:extLst>
            </p:cNvPr>
            <p:cNvGrpSpPr/>
            <p:nvPr/>
          </p:nvGrpSpPr>
          <p:grpSpPr>
            <a:xfrm>
              <a:off x="8301308" y="1711678"/>
              <a:ext cx="888174" cy="3373116"/>
              <a:chOff x="6957651" y="1713710"/>
              <a:chExt cx="888174" cy="3373116"/>
            </a:xfrm>
          </p:grpSpPr>
          <p:sp>
            <p:nvSpPr>
              <p:cNvPr id="70" name="Rounded Rectangle 69">
                <a:extLst>
                  <a:ext uri="{FF2B5EF4-FFF2-40B4-BE49-F238E27FC236}">
                    <a16:creationId xmlns:a16="http://schemas.microsoft.com/office/drawing/2014/main" id="{4370AEE8-2D5F-DE40-A7F7-461270CD0A4A}"/>
                  </a:ext>
                </a:extLst>
              </p:cNvPr>
              <p:cNvSpPr/>
              <p:nvPr/>
            </p:nvSpPr>
            <p:spPr>
              <a:xfrm>
                <a:off x="7091614" y="1713710"/>
                <a:ext cx="754211" cy="424135"/>
              </a:xfrm>
              <a:prstGeom prst="round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Core</a:t>
                </a:r>
              </a:p>
            </p:txBody>
          </p:sp>
          <p:sp>
            <p:nvSpPr>
              <p:cNvPr id="71" name="Rounded Rectangle 70">
                <a:extLst>
                  <a:ext uri="{FF2B5EF4-FFF2-40B4-BE49-F238E27FC236}">
                    <a16:creationId xmlns:a16="http://schemas.microsoft.com/office/drawing/2014/main" id="{4BD7699B-08AD-6043-97F2-01E80CCD8767}"/>
                  </a:ext>
                </a:extLst>
              </p:cNvPr>
              <p:cNvSpPr/>
              <p:nvPr/>
            </p:nvSpPr>
            <p:spPr>
              <a:xfrm>
                <a:off x="7091614" y="2696704"/>
                <a:ext cx="754211" cy="424135"/>
              </a:xfrm>
              <a:prstGeom prst="round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Core</a:t>
                </a:r>
              </a:p>
            </p:txBody>
          </p: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06FDAD0D-A94C-2F48-B24B-6D8F0E7C1F39}"/>
                  </a:ext>
                </a:extLst>
              </p:cNvPr>
              <p:cNvCxnSpPr>
                <a:cxnSpLocks/>
                <a:stCxn id="70" idx="1"/>
                <a:endCxn id="47" idx="7"/>
              </p:cNvCxnSpPr>
              <p:nvPr/>
            </p:nvCxnSpPr>
            <p:spPr>
              <a:xfrm flipH="1">
                <a:off x="6957651" y="1925778"/>
                <a:ext cx="133963" cy="486310"/>
              </a:xfrm>
              <a:prstGeom prst="line">
                <a:avLst/>
              </a:prstGeom>
              <a:solidFill>
                <a:schemeClr val="accent5"/>
              </a:solidFill>
              <a:ln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3" name="Rounded Rectangle 72">
                <a:extLst>
                  <a:ext uri="{FF2B5EF4-FFF2-40B4-BE49-F238E27FC236}">
                    <a16:creationId xmlns:a16="http://schemas.microsoft.com/office/drawing/2014/main" id="{864F215B-7BF7-9F42-B04C-1BDC044126F3}"/>
                  </a:ext>
                </a:extLst>
              </p:cNvPr>
              <p:cNvSpPr/>
              <p:nvPr/>
            </p:nvSpPr>
            <p:spPr>
              <a:xfrm>
                <a:off x="7091614" y="3679698"/>
                <a:ext cx="754211" cy="424135"/>
              </a:xfrm>
              <a:prstGeom prst="round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Core</a:t>
                </a:r>
              </a:p>
            </p:txBody>
          </p:sp>
          <p:sp>
            <p:nvSpPr>
              <p:cNvPr id="74" name="Rounded Rectangle 73">
                <a:extLst>
                  <a:ext uri="{FF2B5EF4-FFF2-40B4-BE49-F238E27FC236}">
                    <a16:creationId xmlns:a16="http://schemas.microsoft.com/office/drawing/2014/main" id="{F37DE0E8-1A71-9644-8400-19D0E8A316BF}"/>
                  </a:ext>
                </a:extLst>
              </p:cNvPr>
              <p:cNvSpPr/>
              <p:nvPr/>
            </p:nvSpPr>
            <p:spPr>
              <a:xfrm>
                <a:off x="7091614" y="4662691"/>
                <a:ext cx="754211" cy="424135"/>
              </a:xfrm>
              <a:prstGeom prst="round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Core</a:t>
                </a:r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A957BB94-85EE-8944-B5A5-25B91406AC88}"/>
                </a:ext>
              </a:extLst>
            </p:cNvPr>
            <p:cNvGrpSpPr/>
            <p:nvPr/>
          </p:nvGrpSpPr>
          <p:grpSpPr>
            <a:xfrm>
              <a:off x="9659689" y="1711678"/>
              <a:ext cx="873450" cy="3373116"/>
              <a:chOff x="6972375" y="1713710"/>
              <a:chExt cx="873450" cy="3373116"/>
            </a:xfrm>
          </p:grpSpPr>
          <p:sp>
            <p:nvSpPr>
              <p:cNvPr id="65" name="Rounded Rectangle 64">
                <a:extLst>
                  <a:ext uri="{FF2B5EF4-FFF2-40B4-BE49-F238E27FC236}">
                    <a16:creationId xmlns:a16="http://schemas.microsoft.com/office/drawing/2014/main" id="{EE90EDB2-5418-D545-BDF5-CE0D544045B1}"/>
                  </a:ext>
                </a:extLst>
              </p:cNvPr>
              <p:cNvSpPr/>
              <p:nvPr/>
            </p:nvSpPr>
            <p:spPr>
              <a:xfrm>
                <a:off x="7091614" y="1713710"/>
                <a:ext cx="754211" cy="424135"/>
              </a:xfrm>
              <a:prstGeom prst="round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Core</a:t>
                </a:r>
              </a:p>
            </p:txBody>
          </p:sp>
          <p:sp>
            <p:nvSpPr>
              <p:cNvPr id="66" name="Rounded Rectangle 65">
                <a:extLst>
                  <a:ext uri="{FF2B5EF4-FFF2-40B4-BE49-F238E27FC236}">
                    <a16:creationId xmlns:a16="http://schemas.microsoft.com/office/drawing/2014/main" id="{2F69D80E-C3C3-1D44-BF75-611FE9C0B11E}"/>
                  </a:ext>
                </a:extLst>
              </p:cNvPr>
              <p:cNvSpPr/>
              <p:nvPr/>
            </p:nvSpPr>
            <p:spPr>
              <a:xfrm>
                <a:off x="7091614" y="2696704"/>
                <a:ext cx="754211" cy="424135"/>
              </a:xfrm>
              <a:prstGeom prst="round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Core</a:t>
                </a:r>
              </a:p>
            </p:txBody>
          </p: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F77F331F-116C-2F4E-A0B8-B362A311F92C}"/>
                  </a:ext>
                </a:extLst>
              </p:cNvPr>
              <p:cNvCxnSpPr>
                <a:cxnSpLocks/>
                <a:stCxn id="65" idx="1"/>
                <a:endCxn id="44" idx="7"/>
              </p:cNvCxnSpPr>
              <p:nvPr/>
            </p:nvCxnSpPr>
            <p:spPr>
              <a:xfrm flipH="1">
                <a:off x="6972375" y="1925778"/>
                <a:ext cx="119239" cy="486310"/>
              </a:xfrm>
              <a:prstGeom prst="line">
                <a:avLst/>
              </a:prstGeom>
              <a:solidFill>
                <a:schemeClr val="accent5"/>
              </a:solidFill>
              <a:ln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8" name="Rounded Rectangle 67">
                <a:extLst>
                  <a:ext uri="{FF2B5EF4-FFF2-40B4-BE49-F238E27FC236}">
                    <a16:creationId xmlns:a16="http://schemas.microsoft.com/office/drawing/2014/main" id="{6E128B16-627B-814E-B9F2-0E4DA56BE647}"/>
                  </a:ext>
                </a:extLst>
              </p:cNvPr>
              <p:cNvSpPr/>
              <p:nvPr/>
            </p:nvSpPr>
            <p:spPr>
              <a:xfrm>
                <a:off x="7091614" y="3679698"/>
                <a:ext cx="754211" cy="424135"/>
              </a:xfrm>
              <a:prstGeom prst="round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Core</a:t>
                </a:r>
              </a:p>
            </p:txBody>
          </p:sp>
          <p:sp>
            <p:nvSpPr>
              <p:cNvPr id="69" name="Rounded Rectangle 68">
                <a:extLst>
                  <a:ext uri="{FF2B5EF4-FFF2-40B4-BE49-F238E27FC236}">
                    <a16:creationId xmlns:a16="http://schemas.microsoft.com/office/drawing/2014/main" id="{B1FFDC10-A1B5-674A-9339-43CBBE382198}"/>
                  </a:ext>
                </a:extLst>
              </p:cNvPr>
              <p:cNvSpPr/>
              <p:nvPr/>
            </p:nvSpPr>
            <p:spPr>
              <a:xfrm>
                <a:off x="7091614" y="4662691"/>
                <a:ext cx="754211" cy="424135"/>
              </a:xfrm>
              <a:prstGeom prst="round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Core</a:t>
                </a:r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8648CF92-D631-374B-BD49-E55C0985CEA5}"/>
                </a:ext>
              </a:extLst>
            </p:cNvPr>
            <p:cNvGrpSpPr/>
            <p:nvPr/>
          </p:nvGrpSpPr>
          <p:grpSpPr>
            <a:xfrm>
              <a:off x="10953413" y="1711678"/>
              <a:ext cx="923383" cy="3373116"/>
              <a:chOff x="6922442" y="1713710"/>
              <a:chExt cx="923383" cy="3373116"/>
            </a:xfrm>
          </p:grpSpPr>
          <p:sp>
            <p:nvSpPr>
              <p:cNvPr id="60" name="Rounded Rectangle 59">
                <a:extLst>
                  <a:ext uri="{FF2B5EF4-FFF2-40B4-BE49-F238E27FC236}">
                    <a16:creationId xmlns:a16="http://schemas.microsoft.com/office/drawing/2014/main" id="{4947FDD9-8314-444E-8590-0DEC571BEDD6}"/>
                  </a:ext>
                </a:extLst>
              </p:cNvPr>
              <p:cNvSpPr/>
              <p:nvPr/>
            </p:nvSpPr>
            <p:spPr>
              <a:xfrm>
                <a:off x="7091614" y="1713710"/>
                <a:ext cx="754211" cy="424135"/>
              </a:xfrm>
              <a:prstGeom prst="round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Core</a:t>
                </a:r>
              </a:p>
            </p:txBody>
          </p:sp>
          <p:sp>
            <p:nvSpPr>
              <p:cNvPr id="61" name="Rounded Rectangle 60">
                <a:extLst>
                  <a:ext uri="{FF2B5EF4-FFF2-40B4-BE49-F238E27FC236}">
                    <a16:creationId xmlns:a16="http://schemas.microsoft.com/office/drawing/2014/main" id="{094B5148-66C1-DD45-8F2E-27F1B1489117}"/>
                  </a:ext>
                </a:extLst>
              </p:cNvPr>
              <p:cNvSpPr/>
              <p:nvPr/>
            </p:nvSpPr>
            <p:spPr>
              <a:xfrm>
                <a:off x="7091614" y="2696704"/>
                <a:ext cx="754211" cy="424135"/>
              </a:xfrm>
              <a:prstGeom prst="round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Core</a:t>
                </a:r>
              </a:p>
            </p:txBody>
          </p: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4372CA1C-839A-0B45-AD6D-B996D1590C22}"/>
                  </a:ext>
                </a:extLst>
              </p:cNvPr>
              <p:cNvCxnSpPr>
                <a:cxnSpLocks/>
                <a:stCxn id="60" idx="1"/>
                <a:endCxn id="45" idx="0"/>
              </p:cNvCxnSpPr>
              <p:nvPr/>
            </p:nvCxnSpPr>
            <p:spPr>
              <a:xfrm flipH="1">
                <a:off x="6922442" y="1925778"/>
                <a:ext cx="169172" cy="459528"/>
              </a:xfrm>
              <a:prstGeom prst="line">
                <a:avLst/>
              </a:prstGeom>
              <a:solidFill>
                <a:schemeClr val="accent5"/>
              </a:solidFill>
              <a:ln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3" name="Rounded Rectangle 62">
                <a:extLst>
                  <a:ext uri="{FF2B5EF4-FFF2-40B4-BE49-F238E27FC236}">
                    <a16:creationId xmlns:a16="http://schemas.microsoft.com/office/drawing/2014/main" id="{182FADE5-0231-0E4E-8378-A4A8312974D1}"/>
                  </a:ext>
                </a:extLst>
              </p:cNvPr>
              <p:cNvSpPr/>
              <p:nvPr/>
            </p:nvSpPr>
            <p:spPr>
              <a:xfrm>
                <a:off x="7091614" y="3679698"/>
                <a:ext cx="754211" cy="424135"/>
              </a:xfrm>
              <a:prstGeom prst="round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Core</a:t>
                </a:r>
              </a:p>
            </p:txBody>
          </p:sp>
          <p:sp>
            <p:nvSpPr>
              <p:cNvPr id="64" name="Rounded Rectangle 63">
                <a:extLst>
                  <a:ext uri="{FF2B5EF4-FFF2-40B4-BE49-F238E27FC236}">
                    <a16:creationId xmlns:a16="http://schemas.microsoft.com/office/drawing/2014/main" id="{DEC5195B-D04F-604B-90FA-5189AB17B075}"/>
                  </a:ext>
                </a:extLst>
              </p:cNvPr>
              <p:cNvSpPr/>
              <p:nvPr/>
            </p:nvSpPr>
            <p:spPr>
              <a:xfrm>
                <a:off x="7091614" y="4662691"/>
                <a:ext cx="754211" cy="424135"/>
              </a:xfrm>
              <a:prstGeom prst="round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Core</a:t>
                </a:r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249ADAD0-C1C4-7041-81AE-96AD368E5AF1}"/>
                </a:ext>
              </a:extLst>
            </p:cNvPr>
            <p:cNvGrpSpPr/>
            <p:nvPr/>
          </p:nvGrpSpPr>
          <p:grpSpPr>
            <a:xfrm>
              <a:off x="6786829" y="3367756"/>
              <a:ext cx="4258024" cy="182880"/>
              <a:chOff x="7108203" y="3517720"/>
              <a:chExt cx="4258024" cy="182880"/>
            </a:xfrm>
            <a:solidFill>
              <a:schemeClr val="accent5"/>
            </a:solidFill>
          </p:grpSpPr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07B70712-C4D4-F248-96A3-60CCD16E226E}"/>
                  </a:ext>
                </a:extLst>
              </p:cNvPr>
              <p:cNvSpPr/>
              <p:nvPr/>
            </p:nvSpPr>
            <p:spPr>
              <a:xfrm>
                <a:off x="9824965" y="3517720"/>
                <a:ext cx="182880" cy="182880"/>
              </a:xfrm>
              <a:prstGeom prst="ellipse">
                <a:avLst/>
              </a:prstGeom>
              <a:ln/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279A1147-EEF5-5444-B219-C278121C6CBA}"/>
                  </a:ext>
                </a:extLst>
              </p:cNvPr>
              <p:cNvSpPr/>
              <p:nvPr/>
            </p:nvSpPr>
            <p:spPr>
              <a:xfrm>
                <a:off x="11183347" y="3517720"/>
                <a:ext cx="182880" cy="182880"/>
              </a:xfrm>
              <a:prstGeom prst="ellipse">
                <a:avLst/>
              </a:prstGeom>
              <a:ln/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ACC216D3-F0E2-C148-B223-EC0930B5D1EE}"/>
                  </a:ext>
                </a:extLst>
              </p:cNvPr>
              <p:cNvSpPr/>
              <p:nvPr/>
            </p:nvSpPr>
            <p:spPr>
              <a:xfrm>
                <a:off x="7108203" y="3517720"/>
                <a:ext cx="182880" cy="182880"/>
              </a:xfrm>
              <a:prstGeom prst="ellipse">
                <a:avLst/>
              </a:prstGeom>
              <a:ln/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ECA9B07E-F239-3A44-86AC-E026E2FADA19}"/>
                  </a:ext>
                </a:extLst>
              </p:cNvPr>
              <p:cNvSpPr/>
              <p:nvPr/>
            </p:nvSpPr>
            <p:spPr>
              <a:xfrm>
                <a:off x="8466584" y="3517720"/>
                <a:ext cx="182880" cy="182880"/>
              </a:xfrm>
              <a:prstGeom prst="ellipse">
                <a:avLst/>
              </a:prstGeom>
              <a:ln/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6053762F-7CA5-1F47-9072-0A00B23D8229}"/>
                </a:ext>
              </a:extLst>
            </p:cNvPr>
            <p:cNvGrpSpPr/>
            <p:nvPr/>
          </p:nvGrpSpPr>
          <p:grpSpPr>
            <a:xfrm>
              <a:off x="6786829" y="4352238"/>
              <a:ext cx="4258024" cy="182880"/>
              <a:chOff x="7138385" y="4340680"/>
              <a:chExt cx="4258024" cy="182880"/>
            </a:xfrm>
            <a:solidFill>
              <a:schemeClr val="accent5"/>
            </a:solidFill>
          </p:grpSpPr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A6140F57-780B-A14C-A807-61FF40A72CC2}"/>
                  </a:ext>
                </a:extLst>
              </p:cNvPr>
              <p:cNvSpPr/>
              <p:nvPr/>
            </p:nvSpPr>
            <p:spPr>
              <a:xfrm>
                <a:off x="7138385" y="4340680"/>
                <a:ext cx="182880" cy="182880"/>
              </a:xfrm>
              <a:prstGeom prst="ellipse">
                <a:avLst/>
              </a:prstGeom>
              <a:ln/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556858F5-BB91-8947-9E60-D8286DBFA832}"/>
                  </a:ext>
                </a:extLst>
              </p:cNvPr>
              <p:cNvSpPr/>
              <p:nvPr/>
            </p:nvSpPr>
            <p:spPr>
              <a:xfrm>
                <a:off x="9855147" y="4340680"/>
                <a:ext cx="182880" cy="182880"/>
              </a:xfrm>
              <a:prstGeom prst="ellipse">
                <a:avLst/>
              </a:prstGeom>
              <a:ln/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227AAA0D-1977-3F4B-BCDF-64FF6F85DC0E}"/>
                  </a:ext>
                </a:extLst>
              </p:cNvPr>
              <p:cNvSpPr/>
              <p:nvPr/>
            </p:nvSpPr>
            <p:spPr>
              <a:xfrm>
                <a:off x="8496766" y="4340680"/>
                <a:ext cx="182880" cy="182880"/>
              </a:xfrm>
              <a:prstGeom prst="ellipse">
                <a:avLst/>
              </a:prstGeom>
              <a:ln/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0D239211-7716-5441-B351-EFD71C19033F}"/>
                  </a:ext>
                </a:extLst>
              </p:cNvPr>
              <p:cNvSpPr/>
              <p:nvPr/>
            </p:nvSpPr>
            <p:spPr>
              <a:xfrm>
                <a:off x="11213529" y="4340680"/>
                <a:ext cx="182880" cy="182880"/>
              </a:xfrm>
              <a:prstGeom prst="ellipse">
                <a:avLst/>
              </a:prstGeom>
              <a:ln/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3BEA68E1-A6C6-E74F-9A0F-E1CFB8C5E7C9}"/>
                </a:ext>
              </a:extLst>
            </p:cNvPr>
            <p:cNvGrpSpPr/>
            <p:nvPr/>
          </p:nvGrpSpPr>
          <p:grpSpPr>
            <a:xfrm>
              <a:off x="6786829" y="5336720"/>
              <a:ext cx="4258024" cy="182880"/>
              <a:chOff x="7140393" y="5559880"/>
              <a:chExt cx="4258024" cy="182880"/>
            </a:xfrm>
            <a:solidFill>
              <a:schemeClr val="accent5"/>
            </a:solidFill>
          </p:grpSpPr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B68E6C1C-1178-2C41-8483-D121094D28AB}"/>
                  </a:ext>
                </a:extLst>
              </p:cNvPr>
              <p:cNvSpPr/>
              <p:nvPr/>
            </p:nvSpPr>
            <p:spPr>
              <a:xfrm>
                <a:off x="7140393" y="5559880"/>
                <a:ext cx="182880" cy="182880"/>
              </a:xfrm>
              <a:prstGeom prst="ellipse">
                <a:avLst/>
              </a:prstGeom>
              <a:ln/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465DB0A1-8393-F442-9B82-5B8798A215C8}"/>
                  </a:ext>
                </a:extLst>
              </p:cNvPr>
              <p:cNvSpPr/>
              <p:nvPr/>
            </p:nvSpPr>
            <p:spPr>
              <a:xfrm>
                <a:off x="9857155" y="5559880"/>
                <a:ext cx="182880" cy="182880"/>
              </a:xfrm>
              <a:prstGeom prst="ellipse">
                <a:avLst/>
              </a:prstGeom>
              <a:ln/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6EA85C40-FAD4-0B4A-B600-1630A4C84010}"/>
                  </a:ext>
                </a:extLst>
              </p:cNvPr>
              <p:cNvSpPr/>
              <p:nvPr/>
            </p:nvSpPr>
            <p:spPr>
              <a:xfrm>
                <a:off x="8498774" y="5559880"/>
                <a:ext cx="182880" cy="182880"/>
              </a:xfrm>
              <a:prstGeom prst="ellipse">
                <a:avLst/>
              </a:prstGeom>
              <a:ln/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B65859B2-7F86-8347-8820-0F4456B4F5E7}"/>
                  </a:ext>
                </a:extLst>
              </p:cNvPr>
              <p:cNvSpPr/>
              <p:nvPr/>
            </p:nvSpPr>
            <p:spPr>
              <a:xfrm>
                <a:off x="11215537" y="5559880"/>
                <a:ext cx="182880" cy="182880"/>
              </a:xfrm>
              <a:prstGeom prst="ellipse">
                <a:avLst/>
              </a:prstGeom>
              <a:ln/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18CE8494-DB39-1B4D-A794-0540D3111F43}"/>
                </a:ext>
              </a:extLst>
            </p:cNvPr>
            <p:cNvGrpSpPr/>
            <p:nvPr/>
          </p:nvGrpSpPr>
          <p:grpSpPr>
            <a:xfrm>
              <a:off x="6786829" y="2383274"/>
              <a:ext cx="4258024" cy="182880"/>
              <a:chOff x="7108203" y="2606434"/>
              <a:chExt cx="4258024" cy="182880"/>
            </a:xfrm>
            <a:solidFill>
              <a:schemeClr val="accent5"/>
            </a:solidFill>
          </p:grpSpPr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5C00A8D5-9E09-214E-BF3A-B7F59E6C6149}"/>
                  </a:ext>
                </a:extLst>
              </p:cNvPr>
              <p:cNvSpPr/>
              <p:nvPr/>
            </p:nvSpPr>
            <p:spPr>
              <a:xfrm>
                <a:off x="9824965" y="2606434"/>
                <a:ext cx="182880" cy="182880"/>
              </a:xfrm>
              <a:prstGeom prst="ellipse">
                <a:avLst/>
              </a:prstGeom>
              <a:ln/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1C1DC2EC-E0D5-CB49-933B-FBBF44C21530}"/>
                  </a:ext>
                </a:extLst>
              </p:cNvPr>
              <p:cNvSpPr/>
              <p:nvPr/>
            </p:nvSpPr>
            <p:spPr>
              <a:xfrm>
                <a:off x="11183347" y="2606434"/>
                <a:ext cx="182880" cy="182880"/>
              </a:xfrm>
              <a:prstGeom prst="ellipse">
                <a:avLst/>
              </a:prstGeom>
              <a:ln/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F16A342E-2189-1E45-9FFE-CEE45D2006C4}"/>
                  </a:ext>
                </a:extLst>
              </p:cNvPr>
              <p:cNvSpPr/>
              <p:nvPr/>
            </p:nvSpPr>
            <p:spPr>
              <a:xfrm>
                <a:off x="7108203" y="2606434"/>
                <a:ext cx="182880" cy="182880"/>
              </a:xfrm>
              <a:prstGeom prst="ellipse">
                <a:avLst/>
              </a:prstGeom>
              <a:ln/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ECABA7D6-99F2-7C4B-95D2-1D8B4284B812}"/>
                  </a:ext>
                </a:extLst>
              </p:cNvPr>
              <p:cNvSpPr/>
              <p:nvPr/>
            </p:nvSpPr>
            <p:spPr>
              <a:xfrm>
                <a:off x="8466584" y="2606434"/>
                <a:ext cx="182880" cy="182880"/>
              </a:xfrm>
              <a:prstGeom prst="ellipse">
                <a:avLst/>
              </a:prstGeom>
              <a:ln/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EBB96618-7CD8-7C4F-9814-0B2D82E931C4}"/>
                </a:ext>
              </a:extLst>
            </p:cNvPr>
            <p:cNvCxnSpPr>
              <a:cxnSpLocks/>
              <a:stCxn id="71" idx="1"/>
              <a:endCxn id="59" idx="7"/>
            </p:cNvCxnSpPr>
            <p:nvPr/>
          </p:nvCxnSpPr>
          <p:spPr>
            <a:xfrm flipH="1">
              <a:off x="8301308" y="2906740"/>
              <a:ext cx="133963" cy="487798"/>
            </a:xfrm>
            <a:prstGeom prst="line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9E3FD814-C1EA-974A-89A3-4FD17CDE4963}"/>
                </a:ext>
              </a:extLst>
            </p:cNvPr>
            <p:cNvCxnSpPr>
              <a:cxnSpLocks/>
              <a:stCxn id="66" idx="1"/>
              <a:endCxn id="56" idx="7"/>
            </p:cNvCxnSpPr>
            <p:nvPr/>
          </p:nvCxnSpPr>
          <p:spPr>
            <a:xfrm flipH="1">
              <a:off x="9659689" y="2906740"/>
              <a:ext cx="119239" cy="487798"/>
            </a:xfrm>
            <a:prstGeom prst="line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1D060A89-4CFD-4B48-A8FF-F8B274D858DA}"/>
                </a:ext>
              </a:extLst>
            </p:cNvPr>
            <p:cNvCxnSpPr>
              <a:cxnSpLocks/>
              <a:stCxn id="61" idx="1"/>
              <a:endCxn id="57" idx="7"/>
            </p:cNvCxnSpPr>
            <p:nvPr/>
          </p:nvCxnSpPr>
          <p:spPr>
            <a:xfrm flipH="1">
              <a:off x="11018071" y="2906740"/>
              <a:ext cx="104514" cy="487798"/>
            </a:xfrm>
            <a:prstGeom prst="line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68D967C2-B4FE-9043-8E38-12BC9469CCBA}"/>
                </a:ext>
              </a:extLst>
            </p:cNvPr>
            <p:cNvCxnSpPr>
              <a:cxnSpLocks/>
              <a:stCxn id="63" idx="1"/>
              <a:endCxn id="55" idx="7"/>
            </p:cNvCxnSpPr>
            <p:nvPr/>
          </p:nvCxnSpPr>
          <p:spPr>
            <a:xfrm flipH="1">
              <a:off x="11018071" y="3889734"/>
              <a:ext cx="104514" cy="489286"/>
            </a:xfrm>
            <a:prstGeom prst="line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55294F33-960F-7F4C-B29F-490083882FA5}"/>
                </a:ext>
              </a:extLst>
            </p:cNvPr>
            <p:cNvCxnSpPr>
              <a:cxnSpLocks/>
              <a:stCxn id="64" idx="1"/>
              <a:endCxn id="51" idx="7"/>
            </p:cNvCxnSpPr>
            <p:nvPr/>
          </p:nvCxnSpPr>
          <p:spPr>
            <a:xfrm flipH="1">
              <a:off x="11018071" y="4872727"/>
              <a:ext cx="104514" cy="490775"/>
            </a:xfrm>
            <a:prstGeom prst="line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B6C1808E-C3F1-A549-A607-389652D4EE3A}"/>
                </a:ext>
              </a:extLst>
            </p:cNvPr>
            <p:cNvCxnSpPr>
              <a:cxnSpLocks/>
              <a:stCxn id="25" idx="1"/>
              <a:endCxn id="52" idx="7"/>
            </p:cNvCxnSpPr>
            <p:nvPr/>
          </p:nvCxnSpPr>
          <p:spPr>
            <a:xfrm flipH="1">
              <a:off x="6942927" y="3889734"/>
              <a:ext cx="148687" cy="489286"/>
            </a:xfrm>
            <a:prstGeom prst="line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75586992-9A84-2740-88F6-5A77D9BAE342}"/>
                </a:ext>
              </a:extLst>
            </p:cNvPr>
            <p:cNvCxnSpPr>
              <a:cxnSpLocks/>
              <a:stCxn id="73" idx="1"/>
              <a:endCxn id="54" idx="7"/>
            </p:cNvCxnSpPr>
            <p:nvPr/>
          </p:nvCxnSpPr>
          <p:spPr>
            <a:xfrm flipH="1">
              <a:off x="8301308" y="3889734"/>
              <a:ext cx="133963" cy="489286"/>
            </a:xfrm>
            <a:prstGeom prst="line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DC4C4C9C-C15B-6349-BE9D-F3BA95C70FFC}"/>
                </a:ext>
              </a:extLst>
            </p:cNvPr>
            <p:cNvCxnSpPr>
              <a:cxnSpLocks/>
              <a:stCxn id="68" idx="1"/>
              <a:endCxn id="53" idx="7"/>
            </p:cNvCxnSpPr>
            <p:nvPr/>
          </p:nvCxnSpPr>
          <p:spPr>
            <a:xfrm flipH="1">
              <a:off x="9659689" y="3889734"/>
              <a:ext cx="119239" cy="489286"/>
            </a:xfrm>
            <a:prstGeom prst="line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C96964D-7B03-3649-AA2E-5AA1F7D76673}"/>
                </a:ext>
              </a:extLst>
            </p:cNvPr>
            <p:cNvCxnSpPr>
              <a:cxnSpLocks/>
              <a:stCxn id="69" idx="1"/>
              <a:endCxn id="49" idx="7"/>
            </p:cNvCxnSpPr>
            <p:nvPr/>
          </p:nvCxnSpPr>
          <p:spPr>
            <a:xfrm flipH="1">
              <a:off x="9659689" y="4872727"/>
              <a:ext cx="119239" cy="490775"/>
            </a:xfrm>
            <a:prstGeom prst="line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F3DC9D4D-0AD9-F846-9D78-F88F6EA8A81E}"/>
                </a:ext>
              </a:extLst>
            </p:cNvPr>
            <p:cNvCxnSpPr>
              <a:cxnSpLocks/>
              <a:stCxn id="26" idx="1"/>
              <a:endCxn id="48" idx="7"/>
            </p:cNvCxnSpPr>
            <p:nvPr/>
          </p:nvCxnSpPr>
          <p:spPr>
            <a:xfrm flipH="1">
              <a:off x="6942927" y="4872727"/>
              <a:ext cx="148687" cy="490775"/>
            </a:xfrm>
            <a:prstGeom prst="line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0" name="Rounded Rectangle 119">
            <a:extLst>
              <a:ext uri="{FF2B5EF4-FFF2-40B4-BE49-F238E27FC236}">
                <a16:creationId xmlns:a16="http://schemas.microsoft.com/office/drawing/2014/main" id="{AAFB09E3-880A-BA48-9915-19CC19C4EB78}"/>
              </a:ext>
            </a:extLst>
          </p:cNvPr>
          <p:cNvSpPr/>
          <p:nvPr/>
        </p:nvSpPr>
        <p:spPr>
          <a:xfrm>
            <a:off x="8099867" y="5150123"/>
            <a:ext cx="1007360" cy="486032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NIC</a:t>
            </a:r>
          </a:p>
        </p:txBody>
      </p: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C8BF5D72-3851-B043-9CE3-CA4782C18C6B}"/>
              </a:ext>
            </a:extLst>
          </p:cNvPr>
          <p:cNvCxnSpPr>
            <a:cxnSpLocks/>
            <a:stCxn id="74" idx="1"/>
            <a:endCxn id="50" idx="7"/>
          </p:cNvCxnSpPr>
          <p:nvPr/>
        </p:nvCxnSpPr>
        <p:spPr>
          <a:xfrm flipH="1">
            <a:off x="7996508" y="4330759"/>
            <a:ext cx="133963" cy="490775"/>
          </a:xfrm>
          <a:prstGeom prst="lin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BDE78642-F79D-3A41-9739-2548E2AEDA7A}"/>
              </a:ext>
            </a:extLst>
          </p:cNvPr>
          <p:cNvCxnSpPr>
            <a:cxnSpLocks/>
            <a:stCxn id="50" idx="5"/>
            <a:endCxn id="120" idx="1"/>
          </p:cNvCxnSpPr>
          <p:nvPr/>
        </p:nvCxnSpPr>
        <p:spPr>
          <a:xfrm>
            <a:off x="7996508" y="4950850"/>
            <a:ext cx="103359" cy="442289"/>
          </a:xfrm>
          <a:prstGeom prst="lin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626FABA7-150E-8E49-9C57-2CE55F95281F}"/>
              </a:ext>
            </a:extLst>
          </p:cNvPr>
          <p:cNvCxnSpPr>
            <a:cxnSpLocks/>
            <a:stCxn id="106" idx="4"/>
            <a:endCxn id="120" idx="1"/>
          </p:cNvCxnSpPr>
          <p:nvPr/>
        </p:nvCxnSpPr>
        <p:spPr>
          <a:xfrm>
            <a:off x="7779450" y="4825232"/>
            <a:ext cx="320417" cy="5679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569995A2-83FA-9743-B97F-47E64E107AB8}"/>
              </a:ext>
            </a:extLst>
          </p:cNvPr>
          <p:cNvCxnSpPr>
            <a:cxnSpLocks/>
            <a:stCxn id="120" idx="3"/>
          </p:cNvCxnSpPr>
          <p:nvPr/>
        </p:nvCxnSpPr>
        <p:spPr>
          <a:xfrm>
            <a:off x="9107227" y="5393139"/>
            <a:ext cx="531043" cy="0"/>
          </a:xfrm>
          <a:prstGeom prst="line">
            <a:avLst/>
          </a:prstGeom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25" name="TextBox 124">
            <a:extLst>
              <a:ext uri="{FF2B5EF4-FFF2-40B4-BE49-F238E27FC236}">
                <a16:creationId xmlns:a16="http://schemas.microsoft.com/office/drawing/2014/main" id="{D097FEC7-26DB-8848-8AAA-FB874E62B8CB}"/>
              </a:ext>
            </a:extLst>
          </p:cNvPr>
          <p:cNvSpPr txBox="1"/>
          <p:nvPr/>
        </p:nvSpPr>
        <p:spPr>
          <a:xfrm>
            <a:off x="9609821" y="5225109"/>
            <a:ext cx="1894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Interconnect</a:t>
            </a:r>
          </a:p>
        </p:txBody>
      </p:sp>
    </p:spTree>
    <p:extLst>
      <p:ext uri="{BB962C8B-B14F-4D97-AF65-F5344CB8AC3E}">
        <p14:creationId xmlns:p14="http://schemas.microsoft.com/office/powerpoint/2010/main" val="128858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4"/>
                </a:solidFill>
              </a:rPr>
              <a:t>Ember: </a:t>
            </a:r>
            <a:r>
              <a:rPr lang="en-US" dirty="0"/>
              <a:t>Network Traffic Generator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Light-weight endpoint for modeling network traffic</a:t>
            </a:r>
          </a:p>
          <a:p>
            <a:pPr lvl="1"/>
            <a:r>
              <a:rPr lang="en-US" dirty="0"/>
              <a:t>Enables large-scale simulation of networks where detailed modeling of endpoints would be expensive</a:t>
            </a:r>
          </a:p>
          <a:p>
            <a:pPr lvl="1"/>
            <a:endParaRPr lang="en-US" sz="1200" dirty="0"/>
          </a:p>
          <a:p>
            <a:r>
              <a:rPr lang="en-US" dirty="0"/>
              <a:t>Packages patterns as </a:t>
            </a:r>
            <a:r>
              <a:rPr lang="en-US" i="1" dirty="0"/>
              <a:t>motifs</a:t>
            </a:r>
            <a:endParaRPr lang="en-US" dirty="0"/>
          </a:p>
          <a:p>
            <a:pPr lvl="1"/>
            <a:r>
              <a:rPr lang="en-US" dirty="0"/>
              <a:t>Can encode a high level of complexity in the patterns</a:t>
            </a:r>
          </a:p>
          <a:p>
            <a:pPr lvl="1"/>
            <a:r>
              <a:rPr lang="en-US" dirty="0"/>
              <a:t>Generic method for users to extend SST with additional communication patterns</a:t>
            </a:r>
          </a:p>
          <a:p>
            <a:pPr lvl="1"/>
            <a:endParaRPr lang="en-US" sz="1200" dirty="0"/>
          </a:p>
          <a:p>
            <a:r>
              <a:rPr lang="en-US" dirty="0"/>
              <a:t>Intended to be a driver for the Hermes, Firefly, and Merlin communication modeling stack</a:t>
            </a:r>
          </a:p>
          <a:p>
            <a:pPr lvl="1"/>
            <a:r>
              <a:rPr lang="en-US" dirty="0"/>
              <a:t>Uses Hermes message API to create communications</a:t>
            </a:r>
          </a:p>
          <a:p>
            <a:pPr lvl="1"/>
            <a:r>
              <a:rPr lang="en-US" dirty="0"/>
              <a:t>Abstracted from low-level, allowing modular reuse of additional hardware models</a:t>
            </a:r>
          </a:p>
        </p:txBody>
      </p:sp>
      <p:sp>
        <p:nvSpPr>
          <p:cNvPr id="5" name="Snip and Round Single Corner Rectangle 4">
            <a:extLst>
              <a:ext uri="{FF2B5EF4-FFF2-40B4-BE49-F238E27FC236}">
                <a16:creationId xmlns:a16="http://schemas.microsoft.com/office/drawing/2014/main" id="{F00F0C85-A6A6-3D4A-86F7-CE00C872CD9D}"/>
              </a:ext>
            </a:extLst>
          </p:cNvPr>
          <p:cNvSpPr/>
          <p:nvPr/>
        </p:nvSpPr>
        <p:spPr>
          <a:xfrm>
            <a:off x="719743" y="6501508"/>
            <a:ext cx="1311352" cy="393699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Processor</a:t>
            </a:r>
          </a:p>
        </p:txBody>
      </p:sp>
      <p:sp>
        <p:nvSpPr>
          <p:cNvPr id="7" name="Snip and Round Single Corner Rectangle 6">
            <a:extLst>
              <a:ext uri="{FF2B5EF4-FFF2-40B4-BE49-F238E27FC236}">
                <a16:creationId xmlns:a16="http://schemas.microsoft.com/office/drawing/2014/main" id="{6FA0BE36-BB0A-2049-92A0-B13999B721D8}"/>
              </a:ext>
            </a:extLst>
          </p:cNvPr>
          <p:cNvSpPr/>
          <p:nvPr/>
        </p:nvSpPr>
        <p:spPr>
          <a:xfrm>
            <a:off x="2031095" y="6501508"/>
            <a:ext cx="1311352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Memory</a:t>
            </a:r>
          </a:p>
        </p:txBody>
      </p:sp>
      <p:sp>
        <p:nvSpPr>
          <p:cNvPr id="8" name="Snip and Round Single Corner Rectangle 7">
            <a:extLst>
              <a:ext uri="{FF2B5EF4-FFF2-40B4-BE49-F238E27FC236}">
                <a16:creationId xmlns:a16="http://schemas.microsoft.com/office/drawing/2014/main" id="{E8385317-DD2D-F540-9EBA-62DB13542DC8}"/>
              </a:ext>
            </a:extLst>
          </p:cNvPr>
          <p:cNvSpPr/>
          <p:nvPr/>
        </p:nvSpPr>
        <p:spPr>
          <a:xfrm>
            <a:off x="3342446" y="6501508"/>
            <a:ext cx="1860363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Network/NoC</a:t>
            </a:r>
          </a:p>
        </p:txBody>
      </p:sp>
      <p:sp>
        <p:nvSpPr>
          <p:cNvPr id="9" name="Snip and Round Single Corner Rectangle 8">
            <a:extLst>
              <a:ext uri="{FF2B5EF4-FFF2-40B4-BE49-F238E27FC236}">
                <a16:creationId xmlns:a16="http://schemas.microsoft.com/office/drawing/2014/main" id="{EAAD5372-A61B-0343-83D8-FFB3FAAECEFE}"/>
              </a:ext>
            </a:extLst>
          </p:cNvPr>
          <p:cNvSpPr/>
          <p:nvPr/>
        </p:nvSpPr>
        <p:spPr>
          <a:xfrm>
            <a:off x="5202809" y="6275294"/>
            <a:ext cx="1860363" cy="619914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Network driver</a:t>
            </a:r>
          </a:p>
        </p:txBody>
      </p:sp>
      <p:sp>
        <p:nvSpPr>
          <p:cNvPr id="10" name="Snip and Round Single Corner Rectangle 9">
            <a:extLst>
              <a:ext uri="{FF2B5EF4-FFF2-40B4-BE49-F238E27FC236}">
                <a16:creationId xmlns:a16="http://schemas.microsoft.com/office/drawing/2014/main" id="{15F50F1D-2F49-EA45-A186-D7D80E5BD1A9}"/>
              </a:ext>
            </a:extLst>
          </p:cNvPr>
          <p:cNvSpPr/>
          <p:nvPr/>
        </p:nvSpPr>
        <p:spPr>
          <a:xfrm>
            <a:off x="7060160" y="6501508"/>
            <a:ext cx="1031811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Other</a:t>
            </a:r>
          </a:p>
        </p:txBody>
      </p:sp>
    </p:spTree>
    <p:extLst>
      <p:ext uri="{BB962C8B-B14F-4D97-AF65-F5344CB8AC3E}">
        <p14:creationId xmlns:p14="http://schemas.microsoft.com/office/powerpoint/2010/main" val="3791172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4"/>
                </a:solidFill>
              </a:rPr>
              <a:t>Ember: </a:t>
            </a:r>
            <a:r>
              <a:rPr lang="en-US" dirty="0"/>
              <a:t>Overview</a:t>
            </a:r>
          </a:p>
        </p:txBody>
      </p:sp>
      <p:sp>
        <p:nvSpPr>
          <p:cNvPr id="20" name="Slide Number Placeholder 19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5" name="Shape 176"/>
          <p:cNvSpPr/>
          <p:nvPr/>
        </p:nvSpPr>
        <p:spPr>
          <a:xfrm>
            <a:off x="3748637" y="2042476"/>
            <a:ext cx="647613" cy="553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/>
          <a:p>
            <a:pPr lvl="0" algn="ctr"/>
            <a:r>
              <a:rPr dirty="0"/>
              <a:t>User</a:t>
            </a:r>
          </a:p>
          <a:p>
            <a:pPr lvl="0" algn="ctr"/>
            <a:r>
              <a:rPr dirty="0"/>
              <a:t>Binary</a:t>
            </a:r>
          </a:p>
        </p:txBody>
      </p:sp>
      <p:sp>
        <p:nvSpPr>
          <p:cNvPr id="6" name="Shape 177"/>
          <p:cNvSpPr/>
          <p:nvPr/>
        </p:nvSpPr>
        <p:spPr>
          <a:xfrm>
            <a:off x="2217395" y="1985799"/>
            <a:ext cx="2290083" cy="808373"/>
          </a:xfrm>
          <a:prstGeom prst="roundRect">
            <a:avLst>
              <a:gd name="adj" fmla="val 23566"/>
            </a:avLst>
          </a:prstGeom>
          <a:gradFill>
            <a:gsLst>
              <a:gs pos="0">
                <a:srgbClr val="730E00"/>
              </a:gs>
              <a:gs pos="100000">
                <a:srgbClr val="DAA9A9"/>
              </a:gs>
            </a:gsLst>
            <a:lin ang="16200000"/>
          </a:gradFill>
          <a:ln>
            <a:solidFill>
              <a:srgbClr val="AA0000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 dirty="0"/>
              <a:t>Ember Engine</a:t>
            </a:r>
          </a:p>
        </p:txBody>
      </p:sp>
      <p:sp>
        <p:nvSpPr>
          <p:cNvPr id="7" name="Shape 178"/>
          <p:cNvSpPr/>
          <p:nvPr/>
        </p:nvSpPr>
        <p:spPr>
          <a:xfrm>
            <a:off x="2217395" y="3065049"/>
            <a:ext cx="2290083" cy="547737"/>
          </a:xfrm>
          <a:prstGeom prst="roundRect">
            <a:avLst>
              <a:gd name="adj" fmla="val 34780"/>
            </a:avLst>
          </a:prstGeom>
          <a:gradFill>
            <a:gsLst>
              <a:gs pos="0">
                <a:srgbClr val="042F6C"/>
              </a:gs>
              <a:gs pos="100000">
                <a:srgbClr val="AFB6CF"/>
              </a:gs>
            </a:gsLst>
            <a:lin ang="16200000"/>
          </a:gradFill>
          <a:ln>
            <a:solidFill>
              <a:srgbClr val="0E3060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 dirty="0"/>
              <a:t>Hermes API</a:t>
            </a:r>
          </a:p>
        </p:txBody>
      </p:sp>
      <p:sp>
        <p:nvSpPr>
          <p:cNvPr id="8" name="Shape 179"/>
          <p:cNvSpPr/>
          <p:nvPr/>
        </p:nvSpPr>
        <p:spPr>
          <a:xfrm>
            <a:off x="2177183" y="4031437"/>
            <a:ext cx="2290084" cy="547737"/>
          </a:xfrm>
          <a:prstGeom prst="roundRect">
            <a:avLst>
              <a:gd name="adj" fmla="val 34780"/>
            </a:avLst>
          </a:prstGeom>
          <a:gradFill>
            <a:gsLst>
              <a:gs pos="0">
                <a:srgbClr val="042F6C"/>
              </a:gs>
              <a:gs pos="100000">
                <a:srgbClr val="AFB6CF"/>
              </a:gs>
            </a:gsLst>
            <a:lin ang="16200000"/>
          </a:gradFill>
          <a:ln>
            <a:solidFill>
              <a:srgbClr val="0E3060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 dirty="0"/>
              <a:t>Firefly</a:t>
            </a:r>
          </a:p>
        </p:txBody>
      </p:sp>
      <p:sp>
        <p:nvSpPr>
          <p:cNvPr id="9" name="Shape 180"/>
          <p:cNvSpPr/>
          <p:nvPr/>
        </p:nvSpPr>
        <p:spPr>
          <a:xfrm>
            <a:off x="2177183" y="5203174"/>
            <a:ext cx="2290084" cy="547737"/>
          </a:xfrm>
          <a:prstGeom prst="roundRect">
            <a:avLst>
              <a:gd name="adj" fmla="val 34780"/>
            </a:avLst>
          </a:prstGeom>
          <a:gradFill>
            <a:gsLst>
              <a:gs pos="0">
                <a:srgbClr val="042F6C"/>
              </a:gs>
              <a:gs pos="100000">
                <a:srgbClr val="AFB6CF"/>
              </a:gs>
            </a:gsLst>
            <a:lin ang="16200000"/>
          </a:gradFill>
          <a:ln>
            <a:solidFill>
              <a:srgbClr val="0E3060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 dirty="0"/>
              <a:t>Merlin Network</a:t>
            </a:r>
          </a:p>
        </p:txBody>
      </p:sp>
      <p:sp>
        <p:nvSpPr>
          <p:cNvPr id="10" name="Shape 181"/>
          <p:cNvSpPr/>
          <p:nvPr/>
        </p:nvSpPr>
        <p:spPr>
          <a:xfrm>
            <a:off x="2217395" y="1336626"/>
            <a:ext cx="2290083" cy="808373"/>
          </a:xfrm>
          <a:prstGeom prst="roundRect">
            <a:avLst>
              <a:gd name="adj" fmla="val 23566"/>
            </a:avLst>
          </a:prstGeom>
          <a:gradFill>
            <a:gsLst>
              <a:gs pos="0">
                <a:srgbClr val="730E00"/>
              </a:gs>
              <a:gs pos="100000">
                <a:srgbClr val="DAA9A9"/>
              </a:gs>
            </a:gsLst>
            <a:lin ang="16200000"/>
          </a:gradFill>
          <a:ln>
            <a:solidFill>
              <a:srgbClr val="AA0000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 dirty="0"/>
              <a:t>Ember Motif</a:t>
            </a:r>
          </a:p>
        </p:txBody>
      </p:sp>
      <p:sp>
        <p:nvSpPr>
          <p:cNvPr id="11" name="Shape 182"/>
          <p:cNvSpPr/>
          <p:nvPr/>
        </p:nvSpPr>
        <p:spPr>
          <a:xfrm rot="16200000">
            <a:off x="3088188" y="2701489"/>
            <a:ext cx="468075" cy="387529"/>
          </a:xfrm>
          <a:prstGeom prst="leftRightArrow">
            <a:avLst>
              <a:gd name="adj1" fmla="val 33997"/>
              <a:gd name="adj2" fmla="val 39660"/>
            </a:avLst>
          </a:prstGeom>
          <a:gradFill>
            <a:gsLst>
              <a:gs pos="0">
                <a:srgbClr val="730E00"/>
              </a:gs>
              <a:gs pos="100000">
                <a:srgbClr val="DAA9A9"/>
              </a:gs>
            </a:gsLst>
            <a:lin ang="16200000"/>
          </a:gradFill>
          <a:ln>
            <a:solidFill>
              <a:srgbClr val="AA0000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lvl="0">
              <a:defRPr>
                <a:solidFill>
                  <a:srgbClr val="FFFFFF"/>
                </a:solidFill>
              </a:defRPr>
            </a:pPr>
            <a:endParaRPr dirty="0"/>
          </a:p>
        </p:txBody>
      </p:sp>
      <p:sp>
        <p:nvSpPr>
          <p:cNvPr id="12" name="Shape 183"/>
          <p:cNvSpPr/>
          <p:nvPr/>
        </p:nvSpPr>
        <p:spPr>
          <a:xfrm rot="16200000">
            <a:off x="3088188" y="3626265"/>
            <a:ext cx="468075" cy="387529"/>
          </a:xfrm>
          <a:prstGeom prst="leftRightArrow">
            <a:avLst>
              <a:gd name="adj1" fmla="val 33997"/>
              <a:gd name="adj2" fmla="val 39660"/>
            </a:avLst>
          </a:prstGeom>
          <a:gradFill>
            <a:gsLst>
              <a:gs pos="0">
                <a:srgbClr val="730E00"/>
              </a:gs>
              <a:gs pos="100000">
                <a:srgbClr val="DAA9A9"/>
              </a:gs>
            </a:gsLst>
            <a:lin ang="16200000"/>
          </a:gradFill>
          <a:ln>
            <a:solidFill>
              <a:srgbClr val="AA0000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>
                <a:solidFill>
                  <a:srgbClr val="FFFFFF"/>
                </a:solidFill>
              </a:defRPr>
            </a:pPr>
            <a:endParaRPr dirty="0"/>
          </a:p>
        </p:txBody>
      </p:sp>
      <p:sp>
        <p:nvSpPr>
          <p:cNvPr id="13" name="Shape 184"/>
          <p:cNvSpPr/>
          <p:nvPr/>
        </p:nvSpPr>
        <p:spPr>
          <a:xfrm rot="16200000">
            <a:off x="2917007" y="4717668"/>
            <a:ext cx="810436" cy="387528"/>
          </a:xfrm>
          <a:prstGeom prst="leftRightArrow">
            <a:avLst>
              <a:gd name="adj1" fmla="val 33997"/>
              <a:gd name="adj2" fmla="val 39660"/>
            </a:avLst>
          </a:prstGeom>
          <a:gradFill>
            <a:gsLst>
              <a:gs pos="0">
                <a:srgbClr val="730E00"/>
              </a:gs>
              <a:gs pos="100000">
                <a:srgbClr val="DAA9A9"/>
              </a:gs>
            </a:gsLst>
            <a:lin ang="16200000"/>
          </a:gradFill>
          <a:ln>
            <a:solidFill>
              <a:srgbClr val="AA0000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>
                <a:solidFill>
                  <a:srgbClr val="FFFFFF"/>
                </a:solidFill>
              </a:defRPr>
            </a:pPr>
            <a:endParaRPr dirty="0"/>
          </a:p>
        </p:txBody>
      </p:sp>
      <p:sp>
        <p:nvSpPr>
          <p:cNvPr id="14" name="Shape 185"/>
          <p:cNvSpPr/>
          <p:nvPr/>
        </p:nvSpPr>
        <p:spPr>
          <a:xfrm>
            <a:off x="5262806" y="3034577"/>
            <a:ext cx="2962091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pPr lvl="0"/>
            <a:r>
              <a:rPr b="1" dirty="0"/>
              <a:t>Message Passing Semantics</a:t>
            </a:r>
          </a:p>
          <a:p>
            <a:pPr lvl="0"/>
            <a:r>
              <a:rPr dirty="0"/>
              <a:t>Collectives, Matching</a:t>
            </a:r>
            <a:r>
              <a:rPr lang="en-US" dirty="0"/>
              <a:t>,</a:t>
            </a:r>
            <a:r>
              <a:rPr dirty="0"/>
              <a:t> etc</a:t>
            </a:r>
            <a:r>
              <a:rPr lang="en-US" dirty="0"/>
              <a:t>.</a:t>
            </a:r>
            <a:endParaRPr dirty="0"/>
          </a:p>
        </p:txBody>
      </p:sp>
      <p:sp>
        <p:nvSpPr>
          <p:cNvPr id="15" name="Shape 186"/>
          <p:cNvSpPr/>
          <p:nvPr/>
        </p:nvSpPr>
        <p:spPr>
          <a:xfrm>
            <a:off x="5262806" y="3991999"/>
            <a:ext cx="5076711" cy="553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/>
          <a:p>
            <a:pPr lvl="0"/>
            <a:r>
              <a:rPr b="1" dirty="0"/>
              <a:t>Packetization and Byte Movement Engine</a:t>
            </a:r>
          </a:p>
          <a:p>
            <a:pPr lvl="0"/>
            <a:r>
              <a:rPr dirty="0"/>
              <a:t>Generates packets and coordinates with network</a:t>
            </a:r>
          </a:p>
        </p:txBody>
      </p:sp>
      <p:sp>
        <p:nvSpPr>
          <p:cNvPr id="16" name="Shape 187"/>
          <p:cNvSpPr/>
          <p:nvPr/>
        </p:nvSpPr>
        <p:spPr>
          <a:xfrm>
            <a:off x="5262805" y="5168909"/>
            <a:ext cx="4222310" cy="553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/>
          <a:p>
            <a:pPr lvl="0"/>
            <a:r>
              <a:rPr b="1" dirty="0"/>
              <a:t>Flit Level Movement, Routing, Delivery</a:t>
            </a:r>
          </a:p>
          <a:p>
            <a:pPr lvl="0"/>
            <a:r>
              <a:rPr dirty="0"/>
              <a:t>Moves flits across network, timing</a:t>
            </a:r>
            <a:r>
              <a:rPr lang="en-US" dirty="0"/>
              <a:t>,</a:t>
            </a:r>
            <a:r>
              <a:rPr dirty="0"/>
              <a:t> etc</a:t>
            </a:r>
            <a:r>
              <a:rPr lang="en-US" dirty="0"/>
              <a:t>.</a:t>
            </a:r>
            <a:endParaRPr dirty="0"/>
          </a:p>
        </p:txBody>
      </p:sp>
      <p:sp>
        <p:nvSpPr>
          <p:cNvPr id="17" name="Shape 188"/>
          <p:cNvSpPr/>
          <p:nvPr/>
        </p:nvSpPr>
        <p:spPr>
          <a:xfrm>
            <a:off x="5262805" y="2149760"/>
            <a:ext cx="4448334" cy="553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/>
          <a:p>
            <a:pPr lvl="0"/>
            <a:r>
              <a:rPr b="1" dirty="0"/>
              <a:t>Event to Message Call, Motif Management</a:t>
            </a:r>
          </a:p>
          <a:p>
            <a:pPr lvl="0"/>
            <a:r>
              <a:rPr dirty="0"/>
              <a:t>Handles the tracking of the motif</a:t>
            </a:r>
          </a:p>
        </p:txBody>
      </p:sp>
      <p:sp>
        <p:nvSpPr>
          <p:cNvPr id="18" name="Shape 189"/>
          <p:cNvSpPr/>
          <p:nvPr/>
        </p:nvSpPr>
        <p:spPr>
          <a:xfrm>
            <a:off x="5262806" y="1331737"/>
            <a:ext cx="4839851" cy="553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/>
          <a:p>
            <a:pPr lvl="0"/>
            <a:r>
              <a:rPr b="1" dirty="0"/>
              <a:t>High Level Communication Pattern and Logic</a:t>
            </a:r>
          </a:p>
          <a:p>
            <a:pPr lvl="0"/>
            <a:r>
              <a:rPr dirty="0"/>
              <a:t>Generates communication events</a:t>
            </a:r>
          </a:p>
        </p:txBody>
      </p:sp>
      <p:sp>
        <p:nvSpPr>
          <p:cNvPr id="19" name="Snip and Round Single Corner Rectangle 18">
            <a:extLst>
              <a:ext uri="{FF2B5EF4-FFF2-40B4-BE49-F238E27FC236}">
                <a16:creationId xmlns:a16="http://schemas.microsoft.com/office/drawing/2014/main" id="{70D9EADE-94CE-A744-B8B9-9A95CFAB1BB0}"/>
              </a:ext>
            </a:extLst>
          </p:cNvPr>
          <p:cNvSpPr/>
          <p:nvPr/>
        </p:nvSpPr>
        <p:spPr>
          <a:xfrm>
            <a:off x="719743" y="6501508"/>
            <a:ext cx="1311352" cy="393699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Processor</a:t>
            </a:r>
          </a:p>
        </p:txBody>
      </p:sp>
      <p:sp>
        <p:nvSpPr>
          <p:cNvPr id="21" name="Snip and Round Single Corner Rectangle 20">
            <a:extLst>
              <a:ext uri="{FF2B5EF4-FFF2-40B4-BE49-F238E27FC236}">
                <a16:creationId xmlns:a16="http://schemas.microsoft.com/office/drawing/2014/main" id="{6433B537-BDD2-144A-878D-9F3A1C761AF4}"/>
              </a:ext>
            </a:extLst>
          </p:cNvPr>
          <p:cNvSpPr/>
          <p:nvPr/>
        </p:nvSpPr>
        <p:spPr>
          <a:xfrm>
            <a:off x="2031095" y="6501508"/>
            <a:ext cx="1311352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Memory</a:t>
            </a:r>
          </a:p>
        </p:txBody>
      </p:sp>
      <p:sp>
        <p:nvSpPr>
          <p:cNvPr id="22" name="Snip and Round Single Corner Rectangle 21">
            <a:extLst>
              <a:ext uri="{FF2B5EF4-FFF2-40B4-BE49-F238E27FC236}">
                <a16:creationId xmlns:a16="http://schemas.microsoft.com/office/drawing/2014/main" id="{9F6C3BD8-E8F6-8849-9B42-824DDE9A866E}"/>
              </a:ext>
            </a:extLst>
          </p:cNvPr>
          <p:cNvSpPr/>
          <p:nvPr/>
        </p:nvSpPr>
        <p:spPr>
          <a:xfrm>
            <a:off x="3342446" y="6501508"/>
            <a:ext cx="1860363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Network/NoC</a:t>
            </a:r>
          </a:p>
        </p:txBody>
      </p:sp>
      <p:sp>
        <p:nvSpPr>
          <p:cNvPr id="23" name="Snip and Round Single Corner Rectangle 22">
            <a:extLst>
              <a:ext uri="{FF2B5EF4-FFF2-40B4-BE49-F238E27FC236}">
                <a16:creationId xmlns:a16="http://schemas.microsoft.com/office/drawing/2014/main" id="{02807CE6-689C-4745-BEF1-1717881950B2}"/>
              </a:ext>
            </a:extLst>
          </p:cNvPr>
          <p:cNvSpPr/>
          <p:nvPr/>
        </p:nvSpPr>
        <p:spPr>
          <a:xfrm>
            <a:off x="5202809" y="6275294"/>
            <a:ext cx="1860363" cy="619914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Network driver</a:t>
            </a:r>
          </a:p>
        </p:txBody>
      </p:sp>
      <p:sp>
        <p:nvSpPr>
          <p:cNvPr id="24" name="Snip and Round Single Corner Rectangle 23">
            <a:extLst>
              <a:ext uri="{FF2B5EF4-FFF2-40B4-BE49-F238E27FC236}">
                <a16:creationId xmlns:a16="http://schemas.microsoft.com/office/drawing/2014/main" id="{975CAAFF-1572-1A43-A363-26DB05E2770D}"/>
              </a:ext>
            </a:extLst>
          </p:cNvPr>
          <p:cNvSpPr/>
          <p:nvPr/>
        </p:nvSpPr>
        <p:spPr>
          <a:xfrm>
            <a:off x="7060160" y="6501508"/>
            <a:ext cx="1031811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Other</a:t>
            </a:r>
          </a:p>
        </p:txBody>
      </p:sp>
    </p:spTree>
    <p:extLst>
      <p:ext uri="{BB962C8B-B14F-4D97-AF65-F5344CB8AC3E}">
        <p14:creationId xmlns:p14="http://schemas.microsoft.com/office/powerpoint/2010/main" val="1341908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4"/>
                </a:solidFill>
              </a:rPr>
              <a:t>Ember: </a:t>
            </a:r>
            <a:r>
              <a:rPr lang="en-US" dirty="0"/>
              <a:t>Motifs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Motifs are lightweight patterns of communication</a:t>
            </a:r>
          </a:p>
          <a:p>
            <a:pPr lvl="1"/>
            <a:r>
              <a:rPr lang="en-US" dirty="0"/>
              <a:t>Tend to have very small state</a:t>
            </a:r>
          </a:p>
          <a:p>
            <a:pPr lvl="1"/>
            <a:r>
              <a:rPr lang="en-US" dirty="0"/>
              <a:t>Extracted from parent applications</a:t>
            </a:r>
          </a:p>
          <a:p>
            <a:pPr lvl="1"/>
            <a:r>
              <a:rPr lang="en-US" dirty="0"/>
              <a:t>Models as an MPI program (serial flow of control)</a:t>
            </a:r>
          </a:p>
          <a:p>
            <a:pPr lvl="2"/>
            <a:r>
              <a:rPr lang="en-US" dirty="0"/>
              <a:t>Many motifs acting in the simulation create the parallel behavior</a:t>
            </a:r>
          </a:p>
          <a:p>
            <a:endParaRPr lang="en-US" sz="1200" dirty="0"/>
          </a:p>
          <a:p>
            <a:r>
              <a:rPr lang="en-US" dirty="0"/>
              <a:t>Example motifs</a:t>
            </a:r>
          </a:p>
          <a:p>
            <a:pPr lvl="1"/>
            <a:r>
              <a:rPr lang="en-US" dirty="0"/>
              <a:t>Halo exchanges (1, 2, and 3D)</a:t>
            </a:r>
          </a:p>
          <a:p>
            <a:pPr lvl="1"/>
            <a:r>
              <a:rPr lang="en-US" dirty="0"/>
              <a:t>MPI collections – reductions, all-reduce, gather, barrier</a:t>
            </a:r>
          </a:p>
          <a:p>
            <a:pPr lvl="1"/>
            <a:r>
              <a:rPr lang="en-US" dirty="0"/>
              <a:t>Communication sweeping (Sweep3D, LU, etc.)</a:t>
            </a:r>
          </a:p>
        </p:txBody>
      </p:sp>
      <p:sp>
        <p:nvSpPr>
          <p:cNvPr id="5" name="Snip and Round Single Corner Rectangle 4">
            <a:extLst>
              <a:ext uri="{FF2B5EF4-FFF2-40B4-BE49-F238E27FC236}">
                <a16:creationId xmlns:a16="http://schemas.microsoft.com/office/drawing/2014/main" id="{DF8A2AD6-BCB4-4B43-A9B1-C086393FC7C8}"/>
              </a:ext>
            </a:extLst>
          </p:cNvPr>
          <p:cNvSpPr/>
          <p:nvPr/>
        </p:nvSpPr>
        <p:spPr>
          <a:xfrm>
            <a:off x="719743" y="6501508"/>
            <a:ext cx="1311352" cy="393699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Processor</a:t>
            </a:r>
          </a:p>
        </p:txBody>
      </p:sp>
      <p:sp>
        <p:nvSpPr>
          <p:cNvPr id="7" name="Snip and Round Single Corner Rectangle 6">
            <a:extLst>
              <a:ext uri="{FF2B5EF4-FFF2-40B4-BE49-F238E27FC236}">
                <a16:creationId xmlns:a16="http://schemas.microsoft.com/office/drawing/2014/main" id="{AF2FF913-BBF2-EF4B-B3D0-C2DC08408ACA}"/>
              </a:ext>
            </a:extLst>
          </p:cNvPr>
          <p:cNvSpPr/>
          <p:nvPr/>
        </p:nvSpPr>
        <p:spPr>
          <a:xfrm>
            <a:off x="2031095" y="6501508"/>
            <a:ext cx="1311352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Memory</a:t>
            </a:r>
          </a:p>
        </p:txBody>
      </p:sp>
      <p:sp>
        <p:nvSpPr>
          <p:cNvPr id="8" name="Snip and Round Single Corner Rectangle 7">
            <a:extLst>
              <a:ext uri="{FF2B5EF4-FFF2-40B4-BE49-F238E27FC236}">
                <a16:creationId xmlns:a16="http://schemas.microsoft.com/office/drawing/2014/main" id="{B86B1D8F-D1E7-664E-831F-4104201C552F}"/>
              </a:ext>
            </a:extLst>
          </p:cNvPr>
          <p:cNvSpPr/>
          <p:nvPr/>
        </p:nvSpPr>
        <p:spPr>
          <a:xfrm>
            <a:off x="3342446" y="6501508"/>
            <a:ext cx="1860363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Network/NoC</a:t>
            </a:r>
          </a:p>
        </p:txBody>
      </p:sp>
      <p:sp>
        <p:nvSpPr>
          <p:cNvPr id="9" name="Snip and Round Single Corner Rectangle 8">
            <a:extLst>
              <a:ext uri="{FF2B5EF4-FFF2-40B4-BE49-F238E27FC236}">
                <a16:creationId xmlns:a16="http://schemas.microsoft.com/office/drawing/2014/main" id="{A1B4827B-1DC2-A644-8270-A95830D3988C}"/>
              </a:ext>
            </a:extLst>
          </p:cNvPr>
          <p:cNvSpPr/>
          <p:nvPr/>
        </p:nvSpPr>
        <p:spPr>
          <a:xfrm>
            <a:off x="5202809" y="6275294"/>
            <a:ext cx="1860363" cy="619914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Network driver</a:t>
            </a:r>
          </a:p>
        </p:txBody>
      </p:sp>
      <p:sp>
        <p:nvSpPr>
          <p:cNvPr id="10" name="Snip and Round Single Corner Rectangle 9">
            <a:extLst>
              <a:ext uri="{FF2B5EF4-FFF2-40B4-BE49-F238E27FC236}">
                <a16:creationId xmlns:a16="http://schemas.microsoft.com/office/drawing/2014/main" id="{DB5C6D06-653B-AA48-9669-F11E32CC4B9A}"/>
              </a:ext>
            </a:extLst>
          </p:cNvPr>
          <p:cNvSpPr/>
          <p:nvPr/>
        </p:nvSpPr>
        <p:spPr>
          <a:xfrm>
            <a:off x="7060160" y="6501508"/>
            <a:ext cx="1031811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Other</a:t>
            </a:r>
          </a:p>
        </p:txBody>
      </p:sp>
    </p:spTree>
    <p:extLst>
      <p:ext uri="{BB962C8B-B14F-4D97-AF65-F5344CB8AC3E}">
        <p14:creationId xmlns:p14="http://schemas.microsoft.com/office/powerpoint/2010/main" val="3089830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4"/>
                </a:solidFill>
              </a:rPr>
              <a:t>Ember: </a:t>
            </a:r>
            <a:r>
              <a:rPr lang="en-US" dirty="0"/>
              <a:t>Motifs (continued)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EmberEngine creates and manages the motif</a:t>
            </a:r>
          </a:p>
          <a:p>
            <a:pPr lvl="1"/>
            <a:r>
              <a:rPr lang="en-US" dirty="0"/>
              <a:t>Creates an event queue which the motif adds events to when probed</a:t>
            </a:r>
          </a:p>
          <a:p>
            <a:pPr lvl="1"/>
            <a:r>
              <a:rPr lang="en-US" dirty="0"/>
              <a:t>The Engine executes the queued events in order, converting them to message semantic calls as needed</a:t>
            </a:r>
          </a:p>
          <a:p>
            <a:pPr lvl="1"/>
            <a:r>
              <a:rPr lang="en-US" dirty="0"/>
              <a:t>When the queue is empty, the motif is probed again for events</a:t>
            </a:r>
          </a:p>
          <a:p>
            <a:endParaRPr lang="en-US" sz="1200" dirty="0"/>
          </a:p>
          <a:p>
            <a:r>
              <a:rPr lang="en-US" dirty="0"/>
              <a:t>Events correspond to a specific action</a:t>
            </a:r>
          </a:p>
          <a:p>
            <a:pPr lvl="1"/>
            <a:r>
              <a:rPr lang="en-US" dirty="0"/>
              <a:t>E.g., send, recv, allreduce, compute-for-a-period, wait, etc.</a:t>
            </a:r>
          </a:p>
        </p:txBody>
      </p:sp>
      <p:sp>
        <p:nvSpPr>
          <p:cNvPr id="5" name="Snip and Round Single Corner Rectangle 4">
            <a:extLst>
              <a:ext uri="{FF2B5EF4-FFF2-40B4-BE49-F238E27FC236}">
                <a16:creationId xmlns:a16="http://schemas.microsoft.com/office/drawing/2014/main" id="{8901BFE4-8E02-784B-A900-A70D2B66843A}"/>
              </a:ext>
            </a:extLst>
          </p:cNvPr>
          <p:cNvSpPr/>
          <p:nvPr/>
        </p:nvSpPr>
        <p:spPr>
          <a:xfrm>
            <a:off x="719743" y="6501508"/>
            <a:ext cx="1311352" cy="393699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Processor</a:t>
            </a:r>
          </a:p>
        </p:txBody>
      </p:sp>
      <p:sp>
        <p:nvSpPr>
          <p:cNvPr id="7" name="Snip and Round Single Corner Rectangle 6">
            <a:extLst>
              <a:ext uri="{FF2B5EF4-FFF2-40B4-BE49-F238E27FC236}">
                <a16:creationId xmlns:a16="http://schemas.microsoft.com/office/drawing/2014/main" id="{2210A4D9-DE75-A94F-9D9B-756E9966E8E5}"/>
              </a:ext>
            </a:extLst>
          </p:cNvPr>
          <p:cNvSpPr/>
          <p:nvPr/>
        </p:nvSpPr>
        <p:spPr>
          <a:xfrm>
            <a:off x="2031095" y="6501508"/>
            <a:ext cx="1311352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Memory</a:t>
            </a:r>
          </a:p>
        </p:txBody>
      </p:sp>
      <p:sp>
        <p:nvSpPr>
          <p:cNvPr id="8" name="Snip and Round Single Corner Rectangle 7">
            <a:extLst>
              <a:ext uri="{FF2B5EF4-FFF2-40B4-BE49-F238E27FC236}">
                <a16:creationId xmlns:a16="http://schemas.microsoft.com/office/drawing/2014/main" id="{43E51D0F-BCBE-634D-8DE6-6F442085E636}"/>
              </a:ext>
            </a:extLst>
          </p:cNvPr>
          <p:cNvSpPr/>
          <p:nvPr/>
        </p:nvSpPr>
        <p:spPr>
          <a:xfrm>
            <a:off x="3342446" y="6501508"/>
            <a:ext cx="1860363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Network/NoC</a:t>
            </a:r>
          </a:p>
        </p:txBody>
      </p:sp>
      <p:sp>
        <p:nvSpPr>
          <p:cNvPr id="9" name="Snip and Round Single Corner Rectangle 8">
            <a:extLst>
              <a:ext uri="{FF2B5EF4-FFF2-40B4-BE49-F238E27FC236}">
                <a16:creationId xmlns:a16="http://schemas.microsoft.com/office/drawing/2014/main" id="{67A57215-300E-5D44-B04E-DCBE675577FD}"/>
              </a:ext>
            </a:extLst>
          </p:cNvPr>
          <p:cNvSpPr/>
          <p:nvPr/>
        </p:nvSpPr>
        <p:spPr>
          <a:xfrm>
            <a:off x="5202809" y="6275294"/>
            <a:ext cx="1860363" cy="619914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Network driver</a:t>
            </a:r>
          </a:p>
        </p:txBody>
      </p:sp>
      <p:sp>
        <p:nvSpPr>
          <p:cNvPr id="10" name="Snip and Round Single Corner Rectangle 9">
            <a:extLst>
              <a:ext uri="{FF2B5EF4-FFF2-40B4-BE49-F238E27FC236}">
                <a16:creationId xmlns:a16="http://schemas.microsoft.com/office/drawing/2014/main" id="{C53AF2F0-B420-6045-8270-EF5AF199F1D1}"/>
              </a:ext>
            </a:extLst>
          </p:cNvPr>
          <p:cNvSpPr/>
          <p:nvPr/>
        </p:nvSpPr>
        <p:spPr>
          <a:xfrm>
            <a:off x="7060160" y="6501508"/>
            <a:ext cx="1031811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Other</a:t>
            </a:r>
          </a:p>
        </p:txBody>
      </p:sp>
    </p:spTree>
    <p:extLst>
      <p:ext uri="{BB962C8B-B14F-4D97-AF65-F5344CB8AC3E}">
        <p14:creationId xmlns:p14="http://schemas.microsoft.com/office/powerpoint/2010/main" val="2132360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4"/>
                </a:solidFill>
              </a:rPr>
              <a:t>Firefly: </a:t>
            </a:r>
            <a:r>
              <a:rPr lang="en-US" dirty="0"/>
              <a:t>Network traffic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Purpose: </a:t>
            </a:r>
            <a:r>
              <a:rPr lang="en-US" dirty="0"/>
              <a:t>Create network traffic, based on application communication patterns, at large scale</a:t>
            </a:r>
          </a:p>
          <a:p>
            <a:pPr lvl="1"/>
            <a:r>
              <a:rPr lang="en-US" dirty="0"/>
              <a:t>Enables testing the impact of network topologies and technologies on application communication at very large scale</a:t>
            </a:r>
            <a:endParaRPr lang="en-US" sz="1200" dirty="0"/>
          </a:p>
          <a:p>
            <a:r>
              <a:rPr lang="en-US" dirty="0"/>
              <a:t>Scales to 1 million nodes</a:t>
            </a:r>
            <a:endParaRPr lang="en-US" sz="1200" dirty="0"/>
          </a:p>
          <a:p>
            <a:r>
              <a:rPr lang="en-US" dirty="0"/>
              <a:t>Supports multiple “cores” per Node</a:t>
            </a:r>
          </a:p>
          <a:p>
            <a:pPr lvl="1"/>
            <a:r>
              <a:rPr lang="en-US" dirty="0"/>
              <a:t>Interaction between cores limited to message passing</a:t>
            </a:r>
            <a:endParaRPr lang="en-US" sz="1200" dirty="0"/>
          </a:p>
          <a:p>
            <a:r>
              <a:rPr lang="en-US" dirty="0"/>
              <a:t>Supports space sharing of the network</a:t>
            </a:r>
          </a:p>
          <a:p>
            <a:pPr lvl="1"/>
            <a:r>
              <a:rPr lang="en-US" dirty="0"/>
              <a:t>Multiple “apps” running simultaneously</a:t>
            </a:r>
          </a:p>
          <a:p>
            <a:endParaRPr lang="en-US" dirty="0"/>
          </a:p>
        </p:txBody>
      </p:sp>
      <p:sp>
        <p:nvSpPr>
          <p:cNvPr id="7" name="Snip and Round Single Corner Rectangle 6">
            <a:extLst>
              <a:ext uri="{FF2B5EF4-FFF2-40B4-BE49-F238E27FC236}">
                <a16:creationId xmlns:a16="http://schemas.microsoft.com/office/drawing/2014/main" id="{039F4762-382F-2641-8B61-2618699EB54B}"/>
              </a:ext>
            </a:extLst>
          </p:cNvPr>
          <p:cNvSpPr/>
          <p:nvPr/>
        </p:nvSpPr>
        <p:spPr>
          <a:xfrm>
            <a:off x="719743" y="6501508"/>
            <a:ext cx="1311352" cy="393699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Processor</a:t>
            </a:r>
          </a:p>
        </p:txBody>
      </p:sp>
      <p:sp>
        <p:nvSpPr>
          <p:cNvPr id="8" name="Snip and Round Single Corner Rectangle 7">
            <a:extLst>
              <a:ext uri="{FF2B5EF4-FFF2-40B4-BE49-F238E27FC236}">
                <a16:creationId xmlns:a16="http://schemas.microsoft.com/office/drawing/2014/main" id="{8643F0AB-4A74-9142-A925-4719631ECB0E}"/>
              </a:ext>
            </a:extLst>
          </p:cNvPr>
          <p:cNvSpPr/>
          <p:nvPr/>
        </p:nvSpPr>
        <p:spPr>
          <a:xfrm>
            <a:off x="2031095" y="6501508"/>
            <a:ext cx="1311352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Memory</a:t>
            </a:r>
          </a:p>
        </p:txBody>
      </p:sp>
      <p:sp>
        <p:nvSpPr>
          <p:cNvPr id="9" name="Snip and Round Single Corner Rectangle 8">
            <a:extLst>
              <a:ext uri="{FF2B5EF4-FFF2-40B4-BE49-F238E27FC236}">
                <a16:creationId xmlns:a16="http://schemas.microsoft.com/office/drawing/2014/main" id="{E0517A57-01E0-674C-99EA-49B71B0809CB}"/>
              </a:ext>
            </a:extLst>
          </p:cNvPr>
          <p:cNvSpPr/>
          <p:nvPr/>
        </p:nvSpPr>
        <p:spPr>
          <a:xfrm>
            <a:off x="3342446" y="6501508"/>
            <a:ext cx="1860363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Network/NoC</a:t>
            </a:r>
          </a:p>
        </p:txBody>
      </p:sp>
      <p:sp>
        <p:nvSpPr>
          <p:cNvPr id="10" name="Snip and Round Single Corner Rectangle 9">
            <a:extLst>
              <a:ext uri="{FF2B5EF4-FFF2-40B4-BE49-F238E27FC236}">
                <a16:creationId xmlns:a16="http://schemas.microsoft.com/office/drawing/2014/main" id="{015DD03D-427E-B14A-96EA-E7F6B9E8881B}"/>
              </a:ext>
            </a:extLst>
          </p:cNvPr>
          <p:cNvSpPr/>
          <p:nvPr/>
        </p:nvSpPr>
        <p:spPr>
          <a:xfrm>
            <a:off x="5202809" y="6275294"/>
            <a:ext cx="1860363" cy="619914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Network driver</a:t>
            </a:r>
          </a:p>
        </p:txBody>
      </p:sp>
      <p:sp>
        <p:nvSpPr>
          <p:cNvPr id="11" name="Snip and Round Single Corner Rectangle 10">
            <a:extLst>
              <a:ext uri="{FF2B5EF4-FFF2-40B4-BE49-F238E27FC236}">
                <a16:creationId xmlns:a16="http://schemas.microsoft.com/office/drawing/2014/main" id="{44738ABE-6E2C-B547-B717-BA62EEF8B0C3}"/>
              </a:ext>
            </a:extLst>
          </p:cNvPr>
          <p:cNvSpPr/>
          <p:nvPr/>
        </p:nvSpPr>
        <p:spPr>
          <a:xfrm>
            <a:off x="7060160" y="6501508"/>
            <a:ext cx="1031811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Other</a:t>
            </a:r>
          </a:p>
        </p:txBody>
      </p:sp>
    </p:spTree>
    <p:extLst>
      <p:ext uri="{BB962C8B-B14F-4D97-AF65-F5344CB8AC3E}">
        <p14:creationId xmlns:p14="http://schemas.microsoft.com/office/powerpoint/2010/main" val="3034109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4"/>
                </a:solidFill>
              </a:rPr>
              <a:t>Firefly: </a:t>
            </a:r>
            <a:r>
              <a:rPr lang="en-US" dirty="0"/>
              <a:t>Simulating large networks </a:t>
            </a:r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648" y="1014984"/>
            <a:ext cx="8204335" cy="4663440"/>
          </a:xfrm>
        </p:spPr>
        <p:txBody>
          <a:bodyPr>
            <a:normAutofit/>
          </a:bodyPr>
          <a:lstStyle/>
          <a:p>
            <a:r>
              <a:rPr lang="en-US" dirty="0"/>
              <a:t>A network node consists of</a:t>
            </a:r>
          </a:p>
          <a:p>
            <a:pPr lvl="1"/>
            <a:r>
              <a:rPr lang="en-US" dirty="0"/>
              <a:t>Driver (the “application”)</a:t>
            </a:r>
          </a:p>
          <a:p>
            <a:pPr lvl="1"/>
            <a:r>
              <a:rPr lang="en-US" dirty="0"/>
              <a:t>NIC</a:t>
            </a:r>
          </a:p>
          <a:p>
            <a:pPr lvl="1"/>
            <a:r>
              <a:rPr lang="en-US" dirty="0"/>
              <a:t>Router</a:t>
            </a:r>
          </a:p>
          <a:p>
            <a:pPr lvl="1"/>
            <a:endParaRPr lang="en-US" sz="1200" dirty="0"/>
          </a:p>
          <a:p>
            <a:r>
              <a:rPr lang="en-US" dirty="0"/>
              <a:t>Nodes are connected together via routers to form a network</a:t>
            </a:r>
          </a:p>
          <a:p>
            <a:pPr lvl="1"/>
            <a:r>
              <a:rPr lang="en-US" dirty="0"/>
              <a:t>Fat tree, torus, etc.</a:t>
            </a:r>
          </a:p>
          <a:p>
            <a:pPr lvl="1"/>
            <a:endParaRPr lang="en-US" sz="1200" dirty="0"/>
          </a:p>
          <a:p>
            <a:r>
              <a:rPr lang="en-US" dirty="0"/>
              <a:t>Firefly is the interface between the driver and the router</a:t>
            </a:r>
          </a:p>
          <a:p>
            <a:pPr lvl="1"/>
            <a:r>
              <a:rPr lang="en-US" dirty="0"/>
              <a:t>Message passing library </a:t>
            </a:r>
            <a:r>
              <a:rPr lang="en-US" dirty="0">
                <a:sym typeface="Wingdings"/>
              </a:rPr>
              <a:t> Firefly Hades</a:t>
            </a:r>
          </a:p>
          <a:p>
            <a:pPr lvl="1"/>
            <a:r>
              <a:rPr lang="en-US" dirty="0">
                <a:sym typeface="Wingdings"/>
              </a:rPr>
              <a:t>NIC  Firefly NIC</a:t>
            </a:r>
          </a:p>
          <a:p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8924983" y="1559299"/>
            <a:ext cx="2590800" cy="3953933"/>
            <a:chOff x="5452559" y="2091260"/>
            <a:chExt cx="2590800" cy="3953933"/>
          </a:xfrm>
        </p:grpSpPr>
        <p:sp>
          <p:nvSpPr>
            <p:cNvPr id="5" name="Rectangle 4"/>
            <p:cNvSpPr/>
            <p:nvPr/>
          </p:nvSpPr>
          <p:spPr>
            <a:xfrm>
              <a:off x="5740426" y="2091260"/>
              <a:ext cx="2015066" cy="1557866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Ember</a:t>
              </a:r>
            </a:p>
            <a:p>
              <a:pPr algn="ctr"/>
              <a:r>
                <a:rPr lang="en-US" dirty="0"/>
                <a:t>(driver)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5833559" y="3039527"/>
              <a:ext cx="1837267" cy="60959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Firefly Hades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5740426" y="4004726"/>
              <a:ext cx="2015066" cy="6604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Firefly NIC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5740427" y="5012260"/>
              <a:ext cx="2015066" cy="702733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Merlin Router</a:t>
              </a:r>
            </a:p>
          </p:txBody>
        </p:sp>
        <p:cxnSp>
          <p:nvCxnSpPr>
            <p:cNvPr id="9" name="Straight Connector 8"/>
            <p:cNvCxnSpPr>
              <a:stCxn id="5" idx="2"/>
              <a:endCxn id="7" idx="0"/>
            </p:cNvCxnSpPr>
            <p:nvPr/>
          </p:nvCxnSpPr>
          <p:spPr>
            <a:xfrm>
              <a:off x="6747959" y="3649126"/>
              <a:ext cx="0" cy="3556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>
              <a:stCxn id="8" idx="0"/>
              <a:endCxn id="7" idx="2"/>
            </p:cNvCxnSpPr>
            <p:nvPr/>
          </p:nvCxnSpPr>
          <p:spPr>
            <a:xfrm flipH="1" flipV="1">
              <a:off x="6747959" y="4665126"/>
              <a:ext cx="1" cy="34713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>
              <a:stCxn id="8" idx="3"/>
            </p:cNvCxnSpPr>
            <p:nvPr/>
          </p:nvCxnSpPr>
          <p:spPr>
            <a:xfrm flipV="1">
              <a:off x="7755493" y="5359393"/>
              <a:ext cx="287866" cy="4234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>
              <a:stCxn id="8" idx="2"/>
            </p:cNvCxnSpPr>
            <p:nvPr/>
          </p:nvCxnSpPr>
          <p:spPr>
            <a:xfrm flipH="1">
              <a:off x="6747959" y="5714993"/>
              <a:ext cx="1" cy="3302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>
              <a:stCxn id="8" idx="1"/>
            </p:cNvCxnSpPr>
            <p:nvPr/>
          </p:nvCxnSpPr>
          <p:spPr>
            <a:xfrm flipH="1" flipV="1">
              <a:off x="5452559" y="5359393"/>
              <a:ext cx="287868" cy="4234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Snip and Round Single Corner Rectangle 14">
            <a:extLst>
              <a:ext uri="{FF2B5EF4-FFF2-40B4-BE49-F238E27FC236}">
                <a16:creationId xmlns:a16="http://schemas.microsoft.com/office/drawing/2014/main" id="{DD3A6A2B-62A0-7A4C-9779-6EEA552F2146}"/>
              </a:ext>
            </a:extLst>
          </p:cNvPr>
          <p:cNvSpPr/>
          <p:nvPr/>
        </p:nvSpPr>
        <p:spPr>
          <a:xfrm>
            <a:off x="719743" y="6501508"/>
            <a:ext cx="1311352" cy="393699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Processor</a:t>
            </a:r>
          </a:p>
        </p:txBody>
      </p:sp>
      <p:sp>
        <p:nvSpPr>
          <p:cNvPr id="17" name="Snip and Round Single Corner Rectangle 16">
            <a:extLst>
              <a:ext uri="{FF2B5EF4-FFF2-40B4-BE49-F238E27FC236}">
                <a16:creationId xmlns:a16="http://schemas.microsoft.com/office/drawing/2014/main" id="{2CA59F8C-D228-DF4E-8054-74F1B62EF560}"/>
              </a:ext>
            </a:extLst>
          </p:cNvPr>
          <p:cNvSpPr/>
          <p:nvPr/>
        </p:nvSpPr>
        <p:spPr>
          <a:xfrm>
            <a:off x="2031095" y="6501508"/>
            <a:ext cx="1311352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Memory</a:t>
            </a:r>
          </a:p>
        </p:txBody>
      </p:sp>
      <p:sp>
        <p:nvSpPr>
          <p:cNvPr id="18" name="Snip and Round Single Corner Rectangle 17">
            <a:extLst>
              <a:ext uri="{FF2B5EF4-FFF2-40B4-BE49-F238E27FC236}">
                <a16:creationId xmlns:a16="http://schemas.microsoft.com/office/drawing/2014/main" id="{383C79B2-EC69-0048-A8DE-52AA839D3459}"/>
              </a:ext>
            </a:extLst>
          </p:cNvPr>
          <p:cNvSpPr/>
          <p:nvPr/>
        </p:nvSpPr>
        <p:spPr>
          <a:xfrm>
            <a:off x="3342446" y="6501508"/>
            <a:ext cx="1860363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Network/NoC</a:t>
            </a:r>
          </a:p>
        </p:txBody>
      </p:sp>
      <p:sp>
        <p:nvSpPr>
          <p:cNvPr id="19" name="Snip and Round Single Corner Rectangle 18">
            <a:extLst>
              <a:ext uri="{FF2B5EF4-FFF2-40B4-BE49-F238E27FC236}">
                <a16:creationId xmlns:a16="http://schemas.microsoft.com/office/drawing/2014/main" id="{F52D6A0F-7DB5-604F-B9A1-B401D4366086}"/>
              </a:ext>
            </a:extLst>
          </p:cNvPr>
          <p:cNvSpPr/>
          <p:nvPr/>
        </p:nvSpPr>
        <p:spPr>
          <a:xfrm>
            <a:off x="5202809" y="6275294"/>
            <a:ext cx="1860363" cy="619914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Network driver</a:t>
            </a:r>
          </a:p>
        </p:txBody>
      </p:sp>
      <p:sp>
        <p:nvSpPr>
          <p:cNvPr id="20" name="Snip and Round Single Corner Rectangle 19">
            <a:extLst>
              <a:ext uri="{FF2B5EF4-FFF2-40B4-BE49-F238E27FC236}">
                <a16:creationId xmlns:a16="http://schemas.microsoft.com/office/drawing/2014/main" id="{93D091BF-573A-3F4D-87FD-0B4641A28971}"/>
              </a:ext>
            </a:extLst>
          </p:cNvPr>
          <p:cNvSpPr/>
          <p:nvPr/>
        </p:nvSpPr>
        <p:spPr>
          <a:xfrm>
            <a:off x="7060160" y="6501508"/>
            <a:ext cx="1031811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Other</a:t>
            </a:r>
          </a:p>
        </p:txBody>
      </p:sp>
    </p:spTree>
    <p:extLst>
      <p:ext uri="{BB962C8B-B14F-4D97-AF65-F5344CB8AC3E}">
        <p14:creationId xmlns:p14="http://schemas.microsoft.com/office/powerpoint/2010/main" val="4067388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D394C45-E464-2447-B0C2-9327C8EC4E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6660" y="2603106"/>
            <a:ext cx="5469924" cy="307683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E5C44AA-C66E-C647-8FF7-5EF109FA1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SST Approach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9BD871A-8716-DA46-A85D-3BD2FA4CA6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565998-6E12-8440-9862-DE754DD17A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Parallel Discrete-Event Simulator Framework </a:t>
            </a:r>
            <a:r>
              <a:rPr lang="en-US" dirty="0">
                <a:solidFill>
                  <a:schemeClr val="accent1"/>
                </a:solidFill>
              </a:rPr>
              <a:t>(</a:t>
            </a:r>
            <a:r>
              <a:rPr lang="en-US" i="1" dirty="0">
                <a:solidFill>
                  <a:schemeClr val="accent1"/>
                </a:solidFill>
              </a:rPr>
              <a:t>SST Core</a:t>
            </a:r>
            <a:r>
              <a:rPr lang="en-US" dirty="0">
                <a:solidFill>
                  <a:schemeClr val="accent1"/>
                </a:solidFill>
              </a:rPr>
              <a:t>)</a:t>
            </a:r>
          </a:p>
          <a:p>
            <a:pPr lvl="1"/>
            <a:r>
              <a:rPr lang="en-US" dirty="0"/>
              <a:t>Flexible framework enables multitude of custom “simulators”</a:t>
            </a:r>
          </a:p>
          <a:p>
            <a:pPr lvl="1"/>
            <a:r>
              <a:rPr lang="en-US" dirty="0"/>
              <a:t>Demonstrated scaling to over 512 processors running a million+ components</a:t>
            </a:r>
          </a:p>
          <a:p>
            <a:r>
              <a:rPr lang="en-US" dirty="0"/>
              <a:t>Comes with many built-in simulation models </a:t>
            </a:r>
            <a:r>
              <a:rPr lang="en-US" dirty="0">
                <a:solidFill>
                  <a:schemeClr val="accent1"/>
                </a:solidFill>
              </a:rPr>
              <a:t>(</a:t>
            </a:r>
            <a:r>
              <a:rPr lang="en-US" i="1" dirty="0">
                <a:solidFill>
                  <a:schemeClr val="accent1"/>
                </a:solidFill>
              </a:rPr>
              <a:t>SST Elements</a:t>
            </a:r>
            <a:r>
              <a:rPr lang="en-US" dirty="0">
                <a:solidFill>
                  <a:schemeClr val="accent1"/>
                </a:solidFill>
              </a:rPr>
              <a:t>)</a:t>
            </a:r>
          </a:p>
          <a:p>
            <a:pPr lvl="1"/>
            <a:r>
              <a:rPr lang="en-US" dirty="0"/>
              <a:t>Processors, memories, networks</a:t>
            </a:r>
          </a:p>
          <a:p>
            <a:r>
              <a:rPr lang="en-US" dirty="0"/>
              <a:t>Open API</a:t>
            </a:r>
          </a:p>
          <a:p>
            <a:pPr lvl="1"/>
            <a:r>
              <a:rPr lang="en-US" dirty="0"/>
              <a:t>Easily extensible with new models</a:t>
            </a:r>
          </a:p>
          <a:p>
            <a:pPr lvl="1"/>
            <a:r>
              <a:rPr lang="en-US" dirty="0"/>
              <a:t>Modular framework</a:t>
            </a:r>
          </a:p>
          <a:p>
            <a:pPr lvl="1"/>
            <a:r>
              <a:rPr lang="en-US" dirty="0"/>
              <a:t>Open-source core</a:t>
            </a:r>
          </a:p>
          <a:p>
            <a:r>
              <a:rPr lang="en-US" dirty="0"/>
              <a:t>Time-scale independent core</a:t>
            </a:r>
          </a:p>
          <a:p>
            <a:pPr lvl="1"/>
            <a:r>
              <a:rPr lang="en-US" dirty="0"/>
              <a:t>Handles Micro-, Meso-, Macro-scale simulations</a:t>
            </a:r>
          </a:p>
          <a:p>
            <a:r>
              <a:rPr lang="en-US" dirty="0"/>
              <a:t>C++, Python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E56E89-04DF-7A49-B077-ABCF904036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Georgia Tech Brief (ARIAA)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0702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4"/>
                </a:solidFill>
              </a:rPr>
              <a:t>Scheduler:</a:t>
            </a:r>
            <a:r>
              <a:rPr lang="en-US" dirty="0">
                <a:solidFill>
                  <a:schemeClr val="tx1"/>
                </a:solidFill>
              </a:rPr>
              <a:t> Job scheduling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Models HPC system-wide job scheduling</a:t>
            </a:r>
          </a:p>
          <a:p>
            <a:endParaRPr lang="en-US" sz="1200" dirty="0"/>
          </a:p>
          <a:p>
            <a:r>
              <a:rPr lang="en-US" dirty="0"/>
              <a:t>Three components</a:t>
            </a:r>
          </a:p>
          <a:p>
            <a:pPr lvl="1"/>
            <a:r>
              <a:rPr lang="en-US" b="1" dirty="0">
                <a:solidFill>
                  <a:srgbClr val="3279DD"/>
                </a:solidFill>
              </a:rPr>
              <a:t>Sched: </a:t>
            </a:r>
            <a:r>
              <a:rPr lang="en-US" dirty="0"/>
              <a:t>schedules and allocates resources for a stream of jobs</a:t>
            </a:r>
          </a:p>
          <a:p>
            <a:pPr lvl="1"/>
            <a:r>
              <a:rPr lang="en-US" b="1" dirty="0">
                <a:solidFill>
                  <a:srgbClr val="3279DD"/>
                </a:solidFill>
              </a:rPr>
              <a:t>Node: </a:t>
            </a:r>
            <a:r>
              <a:rPr lang="en-US" dirty="0"/>
              <a:t>runs scheduled jobs on their allocated resources</a:t>
            </a:r>
          </a:p>
          <a:p>
            <a:pPr lvl="1"/>
            <a:r>
              <a:rPr lang="en-US" b="1" dirty="0">
                <a:solidFill>
                  <a:srgbClr val="3279DD"/>
                </a:solidFill>
              </a:rPr>
              <a:t>FaultInjection: </a:t>
            </a:r>
            <a:r>
              <a:rPr lang="en-US" dirty="0"/>
              <a:t>injects failures onto the resources</a:t>
            </a:r>
          </a:p>
          <a:p>
            <a:endParaRPr lang="en-US" sz="1200" dirty="0"/>
          </a:p>
          <a:p>
            <a:r>
              <a:rPr lang="en-US" dirty="0"/>
              <a:t>The scheduler can be a stand-alone element library</a:t>
            </a:r>
          </a:p>
          <a:p>
            <a:pPr lvl="1"/>
            <a:r>
              <a:rPr lang="en-US" dirty="0"/>
              <a:t>The schedComponent and nodeComponent must be used together</a:t>
            </a:r>
          </a:p>
          <a:p>
            <a:pPr lvl="1"/>
            <a:r>
              <a:rPr lang="en-US" dirty="0"/>
              <a:t>The faultInjectionComponent is optional</a:t>
            </a:r>
          </a:p>
          <a:p>
            <a:r>
              <a:rPr lang="en-US" dirty="0"/>
              <a:t>Can be used with Ember/Firefly/Merlin stack</a:t>
            </a:r>
          </a:p>
          <a:p>
            <a:pPr lvl="1"/>
            <a:r>
              <a:rPr lang="en-US" dirty="0"/>
              <a:t>Examine topology aware scheduling and allocation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Snip and Round Single Corner Rectangle 4">
            <a:extLst>
              <a:ext uri="{FF2B5EF4-FFF2-40B4-BE49-F238E27FC236}">
                <a16:creationId xmlns:a16="http://schemas.microsoft.com/office/drawing/2014/main" id="{483631D8-746D-7B46-9AFD-2906300F9DC2}"/>
              </a:ext>
            </a:extLst>
          </p:cNvPr>
          <p:cNvSpPr/>
          <p:nvPr/>
        </p:nvSpPr>
        <p:spPr>
          <a:xfrm>
            <a:off x="719743" y="6501508"/>
            <a:ext cx="1311352" cy="393699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Processor</a:t>
            </a:r>
          </a:p>
        </p:txBody>
      </p:sp>
      <p:sp>
        <p:nvSpPr>
          <p:cNvPr id="7" name="Snip and Round Single Corner Rectangle 6">
            <a:extLst>
              <a:ext uri="{FF2B5EF4-FFF2-40B4-BE49-F238E27FC236}">
                <a16:creationId xmlns:a16="http://schemas.microsoft.com/office/drawing/2014/main" id="{1D5BFEC0-822F-434B-AB19-DFDFBA26B6D3}"/>
              </a:ext>
            </a:extLst>
          </p:cNvPr>
          <p:cNvSpPr/>
          <p:nvPr/>
        </p:nvSpPr>
        <p:spPr>
          <a:xfrm>
            <a:off x="2031095" y="6501508"/>
            <a:ext cx="1311352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Memory</a:t>
            </a:r>
          </a:p>
        </p:txBody>
      </p:sp>
      <p:sp>
        <p:nvSpPr>
          <p:cNvPr id="8" name="Snip and Round Single Corner Rectangle 7">
            <a:extLst>
              <a:ext uri="{FF2B5EF4-FFF2-40B4-BE49-F238E27FC236}">
                <a16:creationId xmlns:a16="http://schemas.microsoft.com/office/drawing/2014/main" id="{63FF0D88-14E8-1049-8FCC-38B0FCB47A36}"/>
              </a:ext>
            </a:extLst>
          </p:cNvPr>
          <p:cNvSpPr/>
          <p:nvPr/>
        </p:nvSpPr>
        <p:spPr>
          <a:xfrm>
            <a:off x="3342446" y="6501508"/>
            <a:ext cx="1860363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Network/NoC</a:t>
            </a:r>
          </a:p>
        </p:txBody>
      </p:sp>
      <p:sp>
        <p:nvSpPr>
          <p:cNvPr id="9" name="Snip and Round Single Corner Rectangle 8">
            <a:extLst>
              <a:ext uri="{FF2B5EF4-FFF2-40B4-BE49-F238E27FC236}">
                <a16:creationId xmlns:a16="http://schemas.microsoft.com/office/drawing/2014/main" id="{8D6E5600-A893-4D45-B4DB-7E11882B034E}"/>
              </a:ext>
            </a:extLst>
          </p:cNvPr>
          <p:cNvSpPr/>
          <p:nvPr/>
        </p:nvSpPr>
        <p:spPr>
          <a:xfrm>
            <a:off x="5202809" y="6501508"/>
            <a:ext cx="1860363" cy="393700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Network driver</a:t>
            </a:r>
          </a:p>
        </p:txBody>
      </p:sp>
      <p:sp>
        <p:nvSpPr>
          <p:cNvPr id="10" name="Snip and Round Single Corner Rectangle 9">
            <a:extLst>
              <a:ext uri="{FF2B5EF4-FFF2-40B4-BE49-F238E27FC236}">
                <a16:creationId xmlns:a16="http://schemas.microsoft.com/office/drawing/2014/main" id="{D9A715B0-3509-304C-85DA-2DF2B9B204D9}"/>
              </a:ext>
            </a:extLst>
          </p:cNvPr>
          <p:cNvSpPr/>
          <p:nvPr/>
        </p:nvSpPr>
        <p:spPr>
          <a:xfrm>
            <a:off x="7060160" y="6275294"/>
            <a:ext cx="1031811" cy="619914"/>
          </a:xfrm>
          <a:prstGeom prst="snip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Other</a:t>
            </a:r>
          </a:p>
        </p:txBody>
      </p:sp>
    </p:spTree>
    <p:extLst>
      <p:ext uri="{BB962C8B-B14F-4D97-AF65-F5344CB8AC3E}">
        <p14:creationId xmlns:p14="http://schemas.microsoft.com/office/powerpoint/2010/main" val="1956802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Libraries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More information on these and other element libraries and external components is available on the wiki</a:t>
            </a:r>
          </a:p>
          <a:p>
            <a:pPr lvl="1"/>
            <a:r>
              <a:rPr lang="en-US" dirty="0">
                <a:hlinkClick r:id="rId2"/>
              </a:rPr>
              <a:t>www.sst-simulator.org</a:t>
            </a:r>
            <a:endParaRPr lang="en-US" dirty="0"/>
          </a:p>
          <a:p>
            <a:pPr lvl="1"/>
            <a:endParaRPr lang="en-US" sz="12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B477AB-E197-ED41-A289-422D04534A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Georgia Tech Brief (ARIAA)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7474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6333" y="2051545"/>
            <a:ext cx="4041257" cy="481492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Viewing Configuration Graph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Let’s take a look at how SST views our system</a:t>
            </a:r>
          </a:p>
          <a:p>
            <a:r>
              <a:rPr lang="en-US" dirty="0"/>
              <a:t>Re-run demo_4 but add a command to dump the configuration graph</a:t>
            </a:r>
          </a:p>
          <a:p>
            <a:endParaRPr lang="en-US" dirty="0"/>
          </a:p>
          <a:p>
            <a:r>
              <a:rPr lang="en-US" dirty="0"/>
              <a:t>This gives you a </a:t>
            </a:r>
            <a:r>
              <a:rPr lang="en-US" dirty="0" err="1"/>
              <a:t>GraphViz</a:t>
            </a:r>
            <a:r>
              <a:rPr lang="en-US" dirty="0"/>
              <a:t> formatted file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Is this how you expected your system to look?</a:t>
            </a:r>
          </a:p>
          <a:p>
            <a:r>
              <a:rPr lang="en-US" dirty="0"/>
              <a:t>With this in mind, let’s add a second Miranda core…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B216FD-B34D-2F44-920A-1F101601C0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Georgia Tech Brief (ARIAA)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265036" y="2038898"/>
            <a:ext cx="6439631" cy="369332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latin typeface="Consolas"/>
                <a:cs typeface="Consolas"/>
              </a:rPr>
              <a:t>$ </a:t>
            </a:r>
            <a:r>
              <a:rPr lang="en-US" dirty="0" err="1">
                <a:latin typeface="Consolas"/>
                <a:cs typeface="Consolas"/>
              </a:rPr>
              <a:t>sst</a:t>
            </a:r>
            <a:r>
              <a:rPr lang="en-US" dirty="0">
                <a:latin typeface="Consolas"/>
                <a:cs typeface="Consolas"/>
              </a:rPr>
              <a:t> --output-dot=graph_demo_4.dot demo_4.py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265036" y="3182926"/>
            <a:ext cx="6439631" cy="646331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latin typeface="Consolas"/>
                <a:cs typeface="Consolas"/>
              </a:rPr>
              <a:t>$ dot –</a:t>
            </a:r>
            <a:r>
              <a:rPr lang="en-US" dirty="0" err="1">
                <a:latin typeface="Consolas"/>
                <a:cs typeface="Consolas"/>
              </a:rPr>
              <a:t>Tpdf</a:t>
            </a:r>
            <a:r>
              <a:rPr lang="en-US" dirty="0">
                <a:latin typeface="Consolas"/>
                <a:cs typeface="Consolas"/>
              </a:rPr>
              <a:t> graph_demo_4.dot –o graph_demo_4.pdf</a:t>
            </a:r>
          </a:p>
          <a:p>
            <a:r>
              <a:rPr lang="en-US" dirty="0">
                <a:latin typeface="Consolas"/>
                <a:cs typeface="Consolas"/>
              </a:rPr>
              <a:t>$ evince graph_demo_4.pdf</a:t>
            </a:r>
          </a:p>
        </p:txBody>
      </p:sp>
    </p:spTree>
    <p:extLst>
      <p:ext uri="{BB962C8B-B14F-4D97-AF65-F5344CB8AC3E}">
        <p14:creationId xmlns:p14="http://schemas.microsoft.com/office/powerpoint/2010/main" val="355342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a Simulation – Add Components, Second Miranda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53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Copy configuration</a:t>
            </a:r>
          </a:p>
          <a:p>
            <a:endParaRPr lang="en-US" dirty="0"/>
          </a:p>
          <a:p>
            <a:r>
              <a:rPr lang="en-US" dirty="0"/>
              <a:t>Add an a second Miranda generator </a:t>
            </a:r>
          </a:p>
          <a:p>
            <a:pPr lvl="1"/>
            <a:r>
              <a:rPr lang="en-US" dirty="0"/>
              <a:t>What else might you need?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Dump the wiring diagram to verify the model</a:t>
            </a:r>
          </a:p>
          <a:p>
            <a:r>
              <a:rPr lang="en-US" dirty="0"/>
              <a:t>Launch simulation</a:t>
            </a:r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65037" y="1564765"/>
            <a:ext cx="5889298" cy="369332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latin typeface="Consolas"/>
                <a:cs typeface="Consolas"/>
              </a:rPr>
              <a:t>$ </a:t>
            </a:r>
            <a:r>
              <a:rPr lang="en-US" dirty="0" err="1">
                <a:latin typeface="Consolas"/>
                <a:cs typeface="Consolas"/>
              </a:rPr>
              <a:t>cp</a:t>
            </a:r>
            <a:r>
              <a:rPr lang="en-US" dirty="0">
                <a:latin typeface="Consolas"/>
                <a:cs typeface="Consolas"/>
              </a:rPr>
              <a:t> demo_4.py demo_5.py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B216FD-B34D-2F44-920A-1F101601C0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Georgia Tech Brief (ARIAA)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265038" y="4943789"/>
            <a:ext cx="5889298" cy="369332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latin typeface="Consolas"/>
                <a:cs typeface="Consolas"/>
              </a:rPr>
              <a:t>$ </a:t>
            </a:r>
            <a:r>
              <a:rPr lang="en-US" dirty="0" err="1">
                <a:latin typeface="Consolas"/>
                <a:cs typeface="Consolas"/>
              </a:rPr>
              <a:t>sst</a:t>
            </a:r>
            <a:r>
              <a:rPr lang="en-US" dirty="0">
                <a:latin typeface="Consolas"/>
                <a:cs typeface="Consolas"/>
              </a:rPr>
              <a:t> demo_5.py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265037" y="2821741"/>
            <a:ext cx="5889299" cy="92333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onsolas"/>
                <a:cs typeface="Consolas"/>
              </a:rPr>
              <a:t>How about another L1 cache?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onsolas"/>
                <a:cs typeface="Consolas"/>
              </a:rPr>
              <a:t>How are you going to wire everything together? How about a bus?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0145" y="1706237"/>
            <a:ext cx="4048296" cy="4465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056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647" y="240503"/>
            <a:ext cx="10523085" cy="570225"/>
          </a:xfrm>
        </p:spPr>
        <p:txBody>
          <a:bodyPr/>
          <a:lstStyle/>
          <a:p>
            <a:r>
              <a:rPr lang="en-US" dirty="0"/>
              <a:t>Running a Simulation – Add Components, Second L2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54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Copy configuration</a:t>
            </a:r>
          </a:p>
          <a:p>
            <a:endParaRPr lang="en-US" dirty="0"/>
          </a:p>
          <a:p>
            <a:r>
              <a:rPr lang="en-US" dirty="0"/>
              <a:t>Add L2 cache and move both above the bus</a:t>
            </a:r>
          </a:p>
          <a:p>
            <a:endParaRPr lang="en-US" dirty="0"/>
          </a:p>
          <a:p>
            <a:r>
              <a:rPr lang="en-US" dirty="0"/>
              <a:t>Launch simulation</a:t>
            </a:r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65037" y="1564765"/>
            <a:ext cx="5889298" cy="369332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latin typeface="Consolas"/>
                <a:cs typeface="Consolas"/>
              </a:rPr>
              <a:t>$ </a:t>
            </a:r>
            <a:r>
              <a:rPr lang="en-US" dirty="0" err="1">
                <a:latin typeface="Consolas"/>
                <a:cs typeface="Consolas"/>
              </a:rPr>
              <a:t>cp</a:t>
            </a:r>
            <a:r>
              <a:rPr lang="en-US" dirty="0">
                <a:latin typeface="Consolas"/>
                <a:cs typeface="Consolas"/>
              </a:rPr>
              <a:t> demo_5.py demo_6.py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B216FD-B34D-2F44-920A-1F101601C0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Georgia Tech Brief (ARIAA)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265037" y="3559382"/>
            <a:ext cx="5889298" cy="369332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latin typeface="Consolas"/>
                <a:cs typeface="Consolas"/>
              </a:rPr>
              <a:t>$ </a:t>
            </a:r>
            <a:r>
              <a:rPr lang="en-US" dirty="0" err="1">
                <a:latin typeface="Consolas"/>
                <a:cs typeface="Consolas"/>
              </a:rPr>
              <a:t>sst</a:t>
            </a:r>
            <a:r>
              <a:rPr lang="en-US" dirty="0">
                <a:latin typeface="Consolas"/>
                <a:cs typeface="Consolas"/>
              </a:rPr>
              <a:t> demo_6.py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0145" y="1831960"/>
            <a:ext cx="4048296" cy="421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181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647" y="240503"/>
            <a:ext cx="10523085" cy="570225"/>
          </a:xfrm>
        </p:spPr>
        <p:txBody>
          <a:bodyPr/>
          <a:lstStyle/>
          <a:p>
            <a:r>
              <a:rPr lang="en-US" dirty="0"/>
              <a:t>Running a Simulation – Add Components, Second Memory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Copy configuration</a:t>
            </a:r>
          </a:p>
          <a:p>
            <a:endParaRPr lang="en-US" dirty="0"/>
          </a:p>
          <a:p>
            <a:r>
              <a:rPr lang="en-US" dirty="0"/>
              <a:t>Add an a second L2 and memory controller</a:t>
            </a:r>
          </a:p>
          <a:p>
            <a:pPr lvl="1"/>
            <a:r>
              <a:rPr lang="en-US" dirty="0"/>
              <a:t>Think carefully about how addressing should will work…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Launch simulation</a:t>
            </a:r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65037" y="1564765"/>
            <a:ext cx="5889298" cy="369332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latin typeface="Consolas"/>
                <a:cs typeface="Consolas"/>
              </a:rPr>
              <a:t>$ </a:t>
            </a:r>
            <a:r>
              <a:rPr lang="en-US" dirty="0" err="1">
                <a:latin typeface="Consolas"/>
                <a:cs typeface="Consolas"/>
              </a:rPr>
              <a:t>cp</a:t>
            </a:r>
            <a:r>
              <a:rPr lang="en-US" dirty="0">
                <a:latin typeface="Consolas"/>
                <a:cs typeface="Consolas"/>
              </a:rPr>
              <a:t> demo_6.py demo_7.py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B216FD-B34D-2F44-920A-1F101601C0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Georgia Tech Brief (ARIAA)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259757" y="4411040"/>
            <a:ext cx="5889298" cy="369332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latin typeface="Consolas"/>
                <a:cs typeface="Consolas"/>
              </a:rPr>
              <a:t>$ </a:t>
            </a:r>
            <a:r>
              <a:rPr lang="en-US" dirty="0" err="1">
                <a:latin typeface="Consolas"/>
                <a:cs typeface="Consolas"/>
              </a:rPr>
              <a:t>sst</a:t>
            </a:r>
            <a:r>
              <a:rPr lang="en-US" dirty="0">
                <a:latin typeface="Consolas"/>
                <a:cs typeface="Consolas"/>
              </a:rPr>
              <a:t> demo_7.py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0145" y="1831960"/>
            <a:ext cx="4048295" cy="421425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265037" y="2821741"/>
            <a:ext cx="6312630" cy="646331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latin typeface="Consolas"/>
                <a:cs typeface="Consolas"/>
              </a:rPr>
              <a:t>Can you still use a bus?</a:t>
            </a:r>
          </a:p>
          <a:p>
            <a:r>
              <a:rPr lang="en-US" dirty="0">
                <a:latin typeface="Consolas"/>
                <a:cs typeface="Consolas"/>
              </a:rPr>
              <a:t>Can the talk directly to the memory controller?</a:t>
            </a:r>
          </a:p>
        </p:txBody>
      </p:sp>
    </p:spTree>
    <p:extLst>
      <p:ext uri="{BB962C8B-B14F-4D97-AF65-F5344CB8AC3E}">
        <p14:creationId xmlns:p14="http://schemas.microsoft.com/office/powerpoint/2010/main" val="1526881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647" y="240503"/>
            <a:ext cx="10523085" cy="570225"/>
          </a:xfrm>
        </p:spPr>
        <p:txBody>
          <a:bodyPr/>
          <a:lstStyle/>
          <a:p>
            <a:r>
              <a:rPr lang="en-US" dirty="0"/>
              <a:t>Running a Simulation – Add Components, Second Memory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56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647" y="1011846"/>
            <a:ext cx="11022619" cy="3441622"/>
          </a:xfrm>
        </p:spPr>
        <p:txBody>
          <a:bodyPr>
            <a:normAutofit/>
          </a:bodyPr>
          <a:lstStyle/>
          <a:p>
            <a:r>
              <a:rPr lang="en-US" dirty="0"/>
              <a:t>Swap the bus component for the shogun component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Add directory controllers before the memory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B216FD-B34D-2F44-920A-1F101601C0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Georgia Tech Brief (ARIAA)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2057" y="1507954"/>
            <a:ext cx="3644053" cy="516052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129570" y="1440218"/>
            <a:ext cx="6312630" cy="2031325"/>
          </a:xfrm>
          <a:prstGeom prst="rect">
            <a:avLst/>
          </a:prstGeom>
          <a:solidFill>
            <a:srgbClr val="88B04B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err="1">
                <a:latin typeface="Palatino Linotype" panose="02040502050505030304" pitchFamily="18" charset="0"/>
                <a:cs typeface="Consolas"/>
              </a:rPr>
              <a:t>shogun_xbar</a:t>
            </a:r>
            <a:r>
              <a:rPr lang="en-US" dirty="0">
                <a:latin typeface="Palatino Linotype" panose="02040502050505030304" pitchFamily="18" charset="0"/>
                <a:cs typeface="Consolas"/>
              </a:rPr>
              <a:t> = </a:t>
            </a:r>
            <a:r>
              <a:rPr lang="en-US" dirty="0" err="1">
                <a:latin typeface="Palatino Linotype" panose="02040502050505030304" pitchFamily="18" charset="0"/>
                <a:cs typeface="Consolas"/>
              </a:rPr>
              <a:t>sst.Component</a:t>
            </a:r>
            <a:r>
              <a:rPr lang="en-US" dirty="0">
                <a:latin typeface="Palatino Linotype" panose="02040502050505030304" pitchFamily="18" charset="0"/>
                <a:cs typeface="Consolas"/>
              </a:rPr>
              <a:t>("</a:t>
            </a:r>
            <a:r>
              <a:rPr lang="en-US" dirty="0" err="1">
                <a:latin typeface="Palatino Linotype" panose="02040502050505030304" pitchFamily="18" charset="0"/>
                <a:cs typeface="Consolas"/>
              </a:rPr>
              <a:t>shogunxbar</a:t>
            </a:r>
            <a:r>
              <a:rPr lang="en-US" dirty="0">
                <a:latin typeface="Palatino Linotype" panose="02040502050505030304" pitchFamily="18" charset="0"/>
                <a:cs typeface="Consolas"/>
              </a:rPr>
              <a:t>", "</a:t>
            </a:r>
            <a:r>
              <a:rPr lang="en-US" dirty="0" err="1">
                <a:latin typeface="Palatino Linotype" panose="02040502050505030304" pitchFamily="18" charset="0"/>
                <a:cs typeface="Consolas"/>
              </a:rPr>
              <a:t>shogun.ShogunXBar</a:t>
            </a:r>
            <a:r>
              <a:rPr lang="en-US" dirty="0">
                <a:latin typeface="Palatino Linotype" panose="02040502050505030304" pitchFamily="18" charset="0"/>
                <a:cs typeface="Consolas"/>
              </a:rPr>
              <a:t>")</a:t>
            </a:r>
          </a:p>
          <a:p>
            <a:r>
              <a:rPr lang="en-US" dirty="0" err="1">
                <a:latin typeface="Palatino Linotype" panose="02040502050505030304" pitchFamily="18" charset="0"/>
                <a:cs typeface="Consolas"/>
              </a:rPr>
              <a:t>shogun_xbar.addParams</a:t>
            </a:r>
            <a:r>
              <a:rPr lang="en-US" dirty="0">
                <a:latin typeface="Palatino Linotype" panose="02040502050505030304" pitchFamily="18" charset="0"/>
                <a:cs typeface="Consolas"/>
              </a:rPr>
              <a:t>({</a:t>
            </a:r>
          </a:p>
          <a:p>
            <a:r>
              <a:rPr lang="en-US" dirty="0">
                <a:latin typeface="Palatino Linotype" panose="02040502050505030304" pitchFamily="18" charset="0"/>
                <a:cs typeface="Consolas"/>
              </a:rPr>
              <a:t>       "clock" : "1.0GHz",</a:t>
            </a:r>
          </a:p>
          <a:p>
            <a:r>
              <a:rPr lang="en-US" dirty="0">
                <a:latin typeface="Palatino Linotype" panose="02040502050505030304" pitchFamily="18" charset="0"/>
                <a:cs typeface="Consolas"/>
              </a:rPr>
              <a:t>       "</a:t>
            </a:r>
            <a:r>
              <a:rPr lang="en-US" dirty="0" err="1">
                <a:latin typeface="Palatino Linotype" panose="02040502050505030304" pitchFamily="18" charset="0"/>
                <a:cs typeface="Consolas"/>
              </a:rPr>
              <a:t>port_count</a:t>
            </a:r>
            <a:r>
              <a:rPr lang="en-US" dirty="0">
                <a:latin typeface="Palatino Linotype" panose="02040502050505030304" pitchFamily="18" charset="0"/>
                <a:cs typeface="Consolas"/>
              </a:rPr>
              <a:t>" : 4,</a:t>
            </a:r>
          </a:p>
          <a:p>
            <a:r>
              <a:rPr lang="en-US" dirty="0">
                <a:latin typeface="Palatino Linotype" panose="02040502050505030304" pitchFamily="18" charset="0"/>
                <a:cs typeface="Consolas"/>
              </a:rPr>
              <a:t>       "verbose" : 0</a:t>
            </a:r>
          </a:p>
          <a:p>
            <a:r>
              <a:rPr lang="en-US" dirty="0">
                <a:latin typeface="Palatino Linotype" panose="02040502050505030304" pitchFamily="18" charset="0"/>
                <a:cs typeface="Consolas"/>
              </a:rPr>
              <a:t>})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95703" y="3980252"/>
            <a:ext cx="6346497" cy="2862322"/>
          </a:xfrm>
          <a:prstGeom prst="rect">
            <a:avLst/>
          </a:prstGeom>
          <a:solidFill>
            <a:srgbClr val="88B04B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200" dirty="0">
                <a:latin typeface="Palatino Linotype" panose="02040502050505030304" pitchFamily="18" charset="0"/>
                <a:cs typeface="Consolas"/>
              </a:rPr>
              <a:t> </a:t>
            </a:r>
            <a:r>
              <a:rPr lang="en-US" sz="1200" dirty="0" err="1">
                <a:latin typeface="Palatino Linotype" panose="02040502050505030304" pitchFamily="18" charset="0"/>
                <a:cs typeface="Consolas"/>
              </a:rPr>
              <a:t>dirctrl</a:t>
            </a:r>
            <a:r>
              <a:rPr lang="en-US" sz="1200" dirty="0">
                <a:latin typeface="Palatino Linotype" panose="02040502050505030304" pitchFamily="18" charset="0"/>
                <a:cs typeface="Consolas"/>
              </a:rPr>
              <a:t> = </a:t>
            </a:r>
            <a:r>
              <a:rPr lang="en-US" sz="1200" dirty="0" err="1">
                <a:latin typeface="Palatino Linotype" panose="02040502050505030304" pitchFamily="18" charset="0"/>
                <a:cs typeface="Consolas"/>
              </a:rPr>
              <a:t>sst.Component</a:t>
            </a:r>
            <a:r>
              <a:rPr lang="en-US" sz="1200" dirty="0">
                <a:latin typeface="Palatino Linotype" panose="02040502050505030304" pitchFamily="18" charset="0"/>
                <a:cs typeface="Consolas"/>
              </a:rPr>
              <a:t>("</a:t>
            </a:r>
            <a:r>
              <a:rPr lang="en-US" sz="1200" dirty="0" err="1">
                <a:latin typeface="Palatino Linotype" panose="02040502050505030304" pitchFamily="18" charset="0"/>
                <a:cs typeface="Consolas"/>
              </a:rPr>
              <a:t>dirctrl</a:t>
            </a:r>
            <a:r>
              <a:rPr lang="en-US" sz="1200" dirty="0">
                <a:latin typeface="Palatino Linotype" panose="02040502050505030304" pitchFamily="18" charset="0"/>
                <a:cs typeface="Consolas"/>
              </a:rPr>
              <a:t>_" + </a:t>
            </a:r>
            <a:r>
              <a:rPr lang="en-US" sz="1200" dirty="0" err="1">
                <a:latin typeface="Palatino Linotype" panose="02040502050505030304" pitchFamily="18" charset="0"/>
                <a:cs typeface="Consolas"/>
              </a:rPr>
              <a:t>str</a:t>
            </a:r>
            <a:r>
              <a:rPr lang="en-US" sz="1200" dirty="0">
                <a:latin typeface="Palatino Linotype" panose="02040502050505030304" pitchFamily="18" charset="0"/>
                <a:cs typeface="Consolas"/>
              </a:rPr>
              <a:t>(</a:t>
            </a:r>
            <a:r>
              <a:rPr lang="en-US" sz="1200" dirty="0" err="1">
                <a:latin typeface="Palatino Linotype" panose="02040502050505030304" pitchFamily="18" charset="0"/>
                <a:cs typeface="Consolas"/>
              </a:rPr>
              <a:t>cache_id</a:t>
            </a:r>
            <a:r>
              <a:rPr lang="en-US" sz="1200" dirty="0">
                <a:latin typeface="Palatino Linotype" panose="02040502050505030304" pitchFamily="18" charset="0"/>
                <a:cs typeface="Consolas"/>
              </a:rPr>
              <a:t>), "</a:t>
            </a:r>
            <a:r>
              <a:rPr lang="en-US" sz="1200" dirty="0" err="1">
                <a:latin typeface="Palatino Linotype" panose="02040502050505030304" pitchFamily="18" charset="0"/>
                <a:cs typeface="Consolas"/>
              </a:rPr>
              <a:t>memHierarchy.DirectoryController</a:t>
            </a:r>
            <a:r>
              <a:rPr lang="en-US" sz="1200" dirty="0">
                <a:latin typeface="Palatino Linotype" panose="02040502050505030304" pitchFamily="18" charset="0"/>
                <a:cs typeface="Consolas"/>
              </a:rPr>
              <a:t>")</a:t>
            </a:r>
          </a:p>
          <a:p>
            <a:r>
              <a:rPr lang="en-US" sz="1200" dirty="0">
                <a:latin typeface="Palatino Linotype" panose="02040502050505030304" pitchFamily="18" charset="0"/>
                <a:cs typeface="Consolas"/>
              </a:rPr>
              <a:t>   </a:t>
            </a:r>
            <a:r>
              <a:rPr lang="en-US" sz="1200" dirty="0" err="1">
                <a:latin typeface="Palatino Linotype" panose="02040502050505030304" pitchFamily="18" charset="0"/>
                <a:cs typeface="Consolas"/>
              </a:rPr>
              <a:t>dirctrl.addParams</a:t>
            </a:r>
            <a:r>
              <a:rPr lang="en-US" sz="1200" dirty="0">
                <a:latin typeface="Palatino Linotype" panose="02040502050505030304" pitchFamily="18" charset="0"/>
                <a:cs typeface="Consolas"/>
              </a:rPr>
              <a:t>({</a:t>
            </a:r>
          </a:p>
          <a:p>
            <a:r>
              <a:rPr lang="en-US" sz="1200" dirty="0">
                <a:latin typeface="Palatino Linotype" panose="02040502050505030304" pitchFamily="18" charset="0"/>
                <a:cs typeface="Consolas"/>
              </a:rPr>
              <a:t>         "</a:t>
            </a:r>
            <a:r>
              <a:rPr lang="en-US" sz="1200" dirty="0" err="1">
                <a:latin typeface="Palatino Linotype" panose="02040502050505030304" pitchFamily="18" charset="0"/>
                <a:cs typeface="Consolas"/>
              </a:rPr>
              <a:t>coherence_protocol</a:t>
            </a:r>
            <a:r>
              <a:rPr lang="en-US" sz="1200" dirty="0">
                <a:latin typeface="Palatino Linotype" panose="02040502050505030304" pitchFamily="18" charset="0"/>
                <a:cs typeface="Consolas"/>
              </a:rPr>
              <a:t>" : "MESI",</a:t>
            </a:r>
          </a:p>
          <a:p>
            <a:r>
              <a:rPr lang="en-US" sz="1200" dirty="0">
                <a:latin typeface="Palatino Linotype" panose="02040502050505030304" pitchFamily="18" charset="0"/>
                <a:cs typeface="Consolas"/>
              </a:rPr>
              <a:t>         "</a:t>
            </a:r>
            <a:r>
              <a:rPr lang="en-US" sz="1200" dirty="0" err="1">
                <a:latin typeface="Palatino Linotype" panose="02040502050505030304" pitchFamily="18" charset="0"/>
                <a:cs typeface="Consolas"/>
              </a:rPr>
              <a:t>entry_cache_size</a:t>
            </a:r>
            <a:r>
              <a:rPr lang="en-US" sz="1200" dirty="0">
                <a:latin typeface="Palatino Linotype" panose="02040502050505030304" pitchFamily="18" charset="0"/>
                <a:cs typeface="Consolas"/>
              </a:rPr>
              <a:t>" : "32768",</a:t>
            </a:r>
          </a:p>
          <a:p>
            <a:r>
              <a:rPr lang="en-US" sz="1200" dirty="0">
                <a:latin typeface="Palatino Linotype" panose="02040502050505030304" pitchFamily="18" charset="0"/>
                <a:cs typeface="Consolas"/>
              </a:rPr>
              <a:t>         "</a:t>
            </a:r>
            <a:r>
              <a:rPr lang="en-US" sz="1200" dirty="0" err="1">
                <a:latin typeface="Palatino Linotype" panose="02040502050505030304" pitchFamily="18" charset="0"/>
                <a:cs typeface="Consolas"/>
              </a:rPr>
              <a:t>addr_range_end</a:t>
            </a:r>
            <a:r>
              <a:rPr lang="en-US" sz="1200" dirty="0">
                <a:latin typeface="Palatino Linotype" panose="02040502050505030304" pitchFamily="18" charset="0"/>
                <a:cs typeface="Consolas"/>
              </a:rPr>
              <a:t>" : </a:t>
            </a:r>
            <a:r>
              <a:rPr lang="en-US" sz="1200" dirty="0" err="1">
                <a:latin typeface="Palatino Linotype" panose="02040502050505030304" pitchFamily="18" charset="0"/>
                <a:cs typeface="Consolas"/>
              </a:rPr>
              <a:t>endAddr</a:t>
            </a:r>
            <a:r>
              <a:rPr lang="en-US" sz="1200" dirty="0">
                <a:latin typeface="Palatino Linotype" panose="02040502050505030304" pitchFamily="18" charset="0"/>
                <a:cs typeface="Consolas"/>
              </a:rPr>
              <a:t>,</a:t>
            </a:r>
          </a:p>
          <a:p>
            <a:r>
              <a:rPr lang="en-US" sz="1200" dirty="0">
                <a:latin typeface="Palatino Linotype" panose="02040502050505030304" pitchFamily="18" charset="0"/>
                <a:cs typeface="Consolas"/>
              </a:rPr>
              <a:t>         "</a:t>
            </a:r>
            <a:r>
              <a:rPr lang="en-US" sz="1200" dirty="0" err="1">
                <a:latin typeface="Palatino Linotype" panose="02040502050505030304" pitchFamily="18" charset="0"/>
                <a:cs typeface="Consolas"/>
              </a:rPr>
              <a:t>addr_range_start</a:t>
            </a:r>
            <a:r>
              <a:rPr lang="en-US" sz="1200" dirty="0">
                <a:latin typeface="Palatino Linotype" panose="02040502050505030304" pitchFamily="18" charset="0"/>
                <a:cs typeface="Consolas"/>
              </a:rPr>
              <a:t>" : </a:t>
            </a:r>
            <a:r>
              <a:rPr lang="en-US" sz="1200" dirty="0" err="1">
                <a:latin typeface="Palatino Linotype" panose="02040502050505030304" pitchFamily="18" charset="0"/>
                <a:cs typeface="Consolas"/>
              </a:rPr>
              <a:t>startAddr</a:t>
            </a:r>
            <a:r>
              <a:rPr lang="en-US" sz="1200" dirty="0">
                <a:latin typeface="Palatino Linotype" panose="02040502050505030304" pitchFamily="18" charset="0"/>
                <a:cs typeface="Consolas"/>
              </a:rPr>
              <a:t>,</a:t>
            </a:r>
          </a:p>
          <a:p>
            <a:r>
              <a:rPr lang="en-US" sz="1200" dirty="0">
                <a:latin typeface="Palatino Linotype" panose="02040502050505030304" pitchFamily="18" charset="0"/>
                <a:cs typeface="Consolas"/>
              </a:rPr>
              <a:t>         "</a:t>
            </a:r>
            <a:r>
              <a:rPr lang="en-US" sz="1200" dirty="0" err="1">
                <a:latin typeface="Palatino Linotype" panose="02040502050505030304" pitchFamily="18" charset="0"/>
                <a:cs typeface="Consolas"/>
              </a:rPr>
              <a:t>interleave_size</a:t>
            </a:r>
            <a:r>
              <a:rPr lang="en-US" sz="1200" dirty="0">
                <a:latin typeface="Palatino Linotype" panose="02040502050505030304" pitchFamily="18" charset="0"/>
                <a:cs typeface="Consolas"/>
              </a:rPr>
              <a:t>" : "256B",</a:t>
            </a:r>
          </a:p>
          <a:p>
            <a:r>
              <a:rPr lang="en-US" sz="1200" dirty="0">
                <a:latin typeface="Palatino Linotype" panose="02040502050505030304" pitchFamily="18" charset="0"/>
                <a:cs typeface="Consolas"/>
              </a:rPr>
              <a:t>         "</a:t>
            </a:r>
            <a:r>
              <a:rPr lang="en-US" sz="1200" dirty="0" err="1">
                <a:latin typeface="Palatino Linotype" panose="02040502050505030304" pitchFamily="18" charset="0"/>
                <a:cs typeface="Consolas"/>
              </a:rPr>
              <a:t>interleave_step</a:t>
            </a:r>
            <a:r>
              <a:rPr lang="en-US" sz="1200" dirty="0">
                <a:latin typeface="Palatino Linotype" panose="02040502050505030304" pitchFamily="18" charset="0"/>
                <a:cs typeface="Consolas"/>
              </a:rPr>
              <a:t>" : </a:t>
            </a:r>
            <a:r>
              <a:rPr lang="en-US" sz="1200" dirty="0" err="1">
                <a:latin typeface="Palatino Linotype" panose="02040502050505030304" pitchFamily="18" charset="0"/>
                <a:cs typeface="Consolas"/>
              </a:rPr>
              <a:t>str</a:t>
            </a:r>
            <a:r>
              <a:rPr lang="en-US" sz="1200" dirty="0">
                <a:latin typeface="Palatino Linotype" panose="02040502050505030304" pitchFamily="18" charset="0"/>
                <a:cs typeface="Consolas"/>
              </a:rPr>
              <a:t>(</a:t>
            </a:r>
            <a:r>
              <a:rPr lang="en-US" sz="1200" dirty="0" err="1">
                <a:latin typeface="Palatino Linotype" panose="02040502050505030304" pitchFamily="18" charset="0"/>
                <a:cs typeface="Consolas"/>
              </a:rPr>
              <a:t>numLLC</a:t>
            </a:r>
            <a:r>
              <a:rPr lang="en-US" sz="1200" dirty="0">
                <a:latin typeface="Palatino Linotype" panose="02040502050505030304" pitchFamily="18" charset="0"/>
                <a:cs typeface="Consolas"/>
              </a:rPr>
              <a:t> * 256) + "B",</a:t>
            </a:r>
          </a:p>
          <a:p>
            <a:r>
              <a:rPr lang="en-US" sz="1200" dirty="0">
                <a:latin typeface="Palatino Linotype" panose="02040502050505030304" pitchFamily="18" charset="0"/>
                <a:cs typeface="Consolas"/>
              </a:rPr>
              <a:t>   })</a:t>
            </a:r>
          </a:p>
          <a:p>
            <a:r>
              <a:rPr lang="en-US" sz="1200" dirty="0">
                <a:latin typeface="Palatino Linotype" panose="02040502050505030304" pitchFamily="18" charset="0"/>
                <a:cs typeface="Consolas"/>
              </a:rPr>
              <a:t>   </a:t>
            </a:r>
            <a:r>
              <a:rPr lang="en-US" sz="1200" dirty="0" err="1">
                <a:latin typeface="Palatino Linotype" panose="02040502050505030304" pitchFamily="18" charset="0"/>
                <a:cs typeface="Consolas"/>
              </a:rPr>
              <a:t>dc_cpulink</a:t>
            </a:r>
            <a:r>
              <a:rPr lang="en-US" sz="1200" dirty="0">
                <a:latin typeface="Palatino Linotype" panose="02040502050505030304" pitchFamily="18" charset="0"/>
                <a:cs typeface="Consolas"/>
              </a:rPr>
              <a:t> = </a:t>
            </a:r>
            <a:r>
              <a:rPr lang="en-US" sz="1200" dirty="0" err="1">
                <a:latin typeface="Palatino Linotype" panose="02040502050505030304" pitchFamily="18" charset="0"/>
                <a:cs typeface="Consolas"/>
              </a:rPr>
              <a:t>dirctrl.setSubComponent</a:t>
            </a:r>
            <a:r>
              <a:rPr lang="en-US" sz="1200" dirty="0">
                <a:latin typeface="Palatino Linotype" panose="02040502050505030304" pitchFamily="18" charset="0"/>
                <a:cs typeface="Consolas"/>
              </a:rPr>
              <a:t>("</a:t>
            </a:r>
            <a:r>
              <a:rPr lang="en-US" sz="1200" dirty="0" err="1">
                <a:latin typeface="Palatino Linotype" panose="02040502050505030304" pitchFamily="18" charset="0"/>
                <a:cs typeface="Consolas"/>
              </a:rPr>
              <a:t>cpulink</a:t>
            </a:r>
            <a:r>
              <a:rPr lang="en-US" sz="1200" dirty="0">
                <a:latin typeface="Palatino Linotype" panose="02040502050505030304" pitchFamily="18" charset="0"/>
                <a:cs typeface="Consolas"/>
              </a:rPr>
              <a:t>", "</a:t>
            </a:r>
            <a:r>
              <a:rPr lang="en-US" sz="1200" dirty="0" err="1">
                <a:latin typeface="Palatino Linotype" panose="02040502050505030304" pitchFamily="18" charset="0"/>
                <a:cs typeface="Consolas"/>
              </a:rPr>
              <a:t>memHierarchy.MemNIC</a:t>
            </a:r>
            <a:r>
              <a:rPr lang="en-US" sz="1200" dirty="0">
                <a:latin typeface="Palatino Linotype" panose="02040502050505030304" pitchFamily="18" charset="0"/>
                <a:cs typeface="Consolas"/>
              </a:rPr>
              <a:t>")</a:t>
            </a:r>
          </a:p>
          <a:p>
            <a:r>
              <a:rPr lang="en-US" sz="1200" dirty="0">
                <a:latin typeface="Palatino Linotype" panose="02040502050505030304" pitchFamily="18" charset="0"/>
                <a:cs typeface="Consolas"/>
              </a:rPr>
              <a:t>   </a:t>
            </a:r>
            <a:r>
              <a:rPr lang="en-US" sz="1200" dirty="0" err="1">
                <a:latin typeface="Palatino Linotype" panose="02040502050505030304" pitchFamily="18" charset="0"/>
                <a:cs typeface="Consolas"/>
              </a:rPr>
              <a:t>dc_memlink</a:t>
            </a:r>
            <a:r>
              <a:rPr lang="en-US" sz="1200" dirty="0">
                <a:latin typeface="Palatino Linotype" panose="02040502050505030304" pitchFamily="18" charset="0"/>
                <a:cs typeface="Consolas"/>
              </a:rPr>
              <a:t> = </a:t>
            </a:r>
            <a:r>
              <a:rPr lang="en-US" sz="1200" dirty="0" err="1">
                <a:latin typeface="Palatino Linotype" panose="02040502050505030304" pitchFamily="18" charset="0"/>
                <a:cs typeface="Consolas"/>
              </a:rPr>
              <a:t>dirctrl.setSubComponent</a:t>
            </a:r>
            <a:r>
              <a:rPr lang="en-US" sz="1200" dirty="0">
                <a:latin typeface="Palatino Linotype" panose="02040502050505030304" pitchFamily="18" charset="0"/>
                <a:cs typeface="Consolas"/>
              </a:rPr>
              <a:t>("</a:t>
            </a:r>
            <a:r>
              <a:rPr lang="en-US" sz="1200" dirty="0" err="1">
                <a:latin typeface="Palatino Linotype" panose="02040502050505030304" pitchFamily="18" charset="0"/>
                <a:cs typeface="Consolas"/>
              </a:rPr>
              <a:t>memlink</a:t>
            </a:r>
            <a:r>
              <a:rPr lang="en-US" sz="1200" dirty="0">
                <a:latin typeface="Palatino Linotype" panose="02040502050505030304" pitchFamily="18" charset="0"/>
                <a:cs typeface="Consolas"/>
              </a:rPr>
              <a:t>", "</a:t>
            </a:r>
            <a:r>
              <a:rPr lang="en-US" sz="1200" dirty="0" err="1">
                <a:latin typeface="Palatino Linotype" panose="02040502050505030304" pitchFamily="18" charset="0"/>
                <a:cs typeface="Consolas"/>
              </a:rPr>
              <a:t>memHierarchy.MemLink</a:t>
            </a:r>
            <a:r>
              <a:rPr lang="en-US" sz="1200" dirty="0">
                <a:latin typeface="Palatino Linotype" panose="02040502050505030304" pitchFamily="18" charset="0"/>
                <a:cs typeface="Consolas"/>
              </a:rPr>
              <a:t>")</a:t>
            </a:r>
          </a:p>
          <a:p>
            <a:r>
              <a:rPr lang="en-US" sz="1200" dirty="0">
                <a:latin typeface="Palatino Linotype" panose="02040502050505030304" pitchFamily="18" charset="0"/>
                <a:cs typeface="Consolas"/>
              </a:rPr>
              <a:t>   </a:t>
            </a:r>
            <a:r>
              <a:rPr lang="en-US" sz="1200" dirty="0" err="1">
                <a:latin typeface="Palatino Linotype" panose="02040502050505030304" pitchFamily="18" charset="0"/>
                <a:cs typeface="Consolas"/>
              </a:rPr>
              <a:t>dc_cpulink.addParams</a:t>
            </a:r>
            <a:r>
              <a:rPr lang="en-US" sz="1200" dirty="0">
                <a:latin typeface="Palatino Linotype" panose="02040502050505030304" pitchFamily="18" charset="0"/>
                <a:cs typeface="Consolas"/>
              </a:rPr>
              <a:t>({</a:t>
            </a:r>
          </a:p>
          <a:p>
            <a:r>
              <a:rPr lang="en-US" sz="1200" dirty="0">
                <a:latin typeface="Palatino Linotype" panose="02040502050505030304" pitchFamily="18" charset="0"/>
                <a:cs typeface="Consolas"/>
              </a:rPr>
              <a:t>      "group" : 3,</a:t>
            </a:r>
          </a:p>
          <a:p>
            <a:r>
              <a:rPr lang="en-US" sz="1200" dirty="0">
                <a:latin typeface="Palatino Linotype" panose="02040502050505030304" pitchFamily="18" charset="0"/>
                <a:cs typeface="Consolas"/>
              </a:rPr>
              <a:t>   })</a:t>
            </a:r>
          </a:p>
          <a:p>
            <a:r>
              <a:rPr lang="en-US" sz="1200" dirty="0">
                <a:latin typeface="Palatino Linotype" panose="02040502050505030304" pitchFamily="18" charset="0"/>
                <a:cs typeface="Consolas"/>
              </a:rPr>
              <a:t>   </a:t>
            </a:r>
            <a:r>
              <a:rPr lang="en-US" sz="1200" dirty="0" err="1">
                <a:latin typeface="Palatino Linotype" panose="02040502050505030304" pitchFamily="18" charset="0"/>
                <a:cs typeface="Consolas"/>
              </a:rPr>
              <a:t>dc_linkctrl</a:t>
            </a:r>
            <a:r>
              <a:rPr lang="en-US" sz="1200" dirty="0">
                <a:latin typeface="Palatino Linotype" panose="02040502050505030304" pitchFamily="18" charset="0"/>
                <a:cs typeface="Consolas"/>
              </a:rPr>
              <a:t> = </a:t>
            </a:r>
            <a:r>
              <a:rPr lang="en-US" sz="1200" dirty="0" err="1">
                <a:latin typeface="Palatino Linotype" panose="02040502050505030304" pitchFamily="18" charset="0"/>
                <a:cs typeface="Consolas"/>
              </a:rPr>
              <a:t>dc_cpulink.setSubComponent</a:t>
            </a:r>
            <a:r>
              <a:rPr lang="en-US" sz="1200" dirty="0">
                <a:latin typeface="Palatino Linotype" panose="02040502050505030304" pitchFamily="18" charset="0"/>
                <a:cs typeface="Consolas"/>
              </a:rPr>
              <a:t>("</a:t>
            </a:r>
            <a:r>
              <a:rPr lang="en-US" sz="1200" dirty="0" err="1">
                <a:latin typeface="Palatino Linotype" panose="02040502050505030304" pitchFamily="18" charset="0"/>
                <a:cs typeface="Consolas"/>
              </a:rPr>
              <a:t>linkcontrol</a:t>
            </a:r>
            <a:r>
              <a:rPr lang="en-US" sz="1200" dirty="0">
                <a:latin typeface="Palatino Linotype" panose="02040502050505030304" pitchFamily="18" charset="0"/>
                <a:cs typeface="Consolas"/>
              </a:rPr>
              <a:t>", "</a:t>
            </a:r>
            <a:r>
              <a:rPr lang="en-US" sz="1200" dirty="0" err="1">
                <a:latin typeface="Palatino Linotype" panose="02040502050505030304" pitchFamily="18" charset="0"/>
                <a:cs typeface="Consolas"/>
              </a:rPr>
              <a:t>shogun.ShogunNIC</a:t>
            </a:r>
            <a:r>
              <a:rPr lang="en-US" sz="1200" dirty="0">
                <a:latin typeface="Palatino Linotype" panose="02040502050505030304" pitchFamily="18" charset="0"/>
                <a:cs typeface="Consolas"/>
              </a:rPr>
              <a:t>")</a:t>
            </a:r>
          </a:p>
        </p:txBody>
      </p:sp>
    </p:spTree>
    <p:extLst>
      <p:ext uri="{BB962C8B-B14F-4D97-AF65-F5344CB8AC3E}">
        <p14:creationId xmlns:p14="http://schemas.microsoft.com/office/powerpoint/2010/main" val="1229253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25A3F1-5968-A647-8DD0-6F8D4BC653F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Getting help and extending SST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DD75F374-9EEF-DA4A-8FB1-82AADC9A5D5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527C7F-A949-F64B-B10C-BBEBAE239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4984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Extending SST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58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SST was designed for extensibility</a:t>
            </a:r>
          </a:p>
          <a:p>
            <a:pPr lvl="1"/>
            <a:r>
              <a:rPr lang="en-US" dirty="0"/>
              <a:t>Components/subcomponents can be added without touching SST Elements</a:t>
            </a:r>
          </a:p>
          <a:p>
            <a:pPr lvl="2"/>
            <a:r>
              <a:rPr lang="en-US" dirty="0"/>
              <a:t>Example: write a new prefetcher and have </a:t>
            </a:r>
            <a:r>
              <a:rPr lang="en-US" dirty="0" err="1"/>
              <a:t>memH</a:t>
            </a:r>
            <a:r>
              <a:rPr lang="en-US" dirty="0"/>
              <a:t> caches use it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i="1" dirty="0">
                <a:sym typeface="Wingdings" pitchFamily="2" charset="2"/>
              </a:rPr>
              <a:t>no changes</a:t>
            </a:r>
            <a:r>
              <a:rPr lang="en-US" dirty="0">
                <a:sym typeface="Wingdings" pitchFamily="2" charset="2"/>
              </a:rPr>
              <a:t> to memHierarchy</a:t>
            </a:r>
            <a:endParaRPr lang="en-US" dirty="0"/>
          </a:p>
          <a:p>
            <a:pPr lvl="1"/>
            <a:r>
              <a:rPr lang="en-US" dirty="0"/>
              <a:t>SST-Core APIs are stable </a:t>
            </a:r>
            <a:r>
              <a:rPr lang="en-US" dirty="0">
                <a:sym typeface="Wingdings" pitchFamily="2" charset="2"/>
              </a:rPr>
              <a:t> one year deprecation period</a:t>
            </a:r>
            <a:endParaRPr lang="en-US" dirty="0"/>
          </a:p>
          <a:p>
            <a:pPr lvl="2"/>
            <a:r>
              <a:rPr lang="en-US" dirty="0"/>
              <a:t>Element APIs may be less so but generally try to keep them consistent</a:t>
            </a:r>
          </a:p>
          <a:p>
            <a:pPr lvl="1"/>
            <a:r>
              <a:rPr lang="en-US" dirty="0"/>
              <a:t>Many users start with SST Elements and then build their own customized libraries</a:t>
            </a:r>
          </a:p>
          <a:p>
            <a:pPr lvl="2"/>
            <a:r>
              <a:rPr lang="en-US" dirty="0"/>
              <a:t>Partially or completely replacing SST Element functionality</a:t>
            </a:r>
          </a:p>
          <a:p>
            <a:r>
              <a:rPr lang="en-US" dirty="0"/>
              <a:t>Many approaches to using SST</a:t>
            </a:r>
          </a:p>
          <a:p>
            <a:pPr lvl="1"/>
            <a:r>
              <a:rPr lang="en-US" dirty="0"/>
              <a:t>Core only: Write your own components from scratch</a:t>
            </a:r>
          </a:p>
          <a:p>
            <a:pPr lvl="1"/>
            <a:r>
              <a:rPr lang="en-US" dirty="0"/>
              <a:t>Start from existing Elements and replace components/subcomponents to meet your needs</a:t>
            </a:r>
          </a:p>
          <a:p>
            <a:pPr lvl="1"/>
            <a:r>
              <a:rPr lang="en-US" dirty="0"/>
              <a:t>Wrap existing simulators and insert as components or subcomponents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458A09-BBC2-6146-B3AB-D0FA71DD22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Georgia Tech Brief (ARIAA)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5584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474FBB-B9C3-4645-9575-18424BD94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Extending SST: Resources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6B6A41-1892-A143-8C08-B9582235E2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59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F7CE966-650B-9C40-8729-3C140C0960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Example element library</a:t>
            </a:r>
          </a:p>
          <a:p>
            <a:pPr lvl="1"/>
            <a:r>
              <a:rPr lang="en-US" dirty="0"/>
              <a:t>Components demonstrating links, ports, clocks, event handling, etc.</a:t>
            </a:r>
          </a:p>
          <a:p>
            <a:pPr lvl="1"/>
            <a:r>
              <a:rPr lang="en-US" dirty="0"/>
              <a:t>sst-elements/src/sst/elements/</a:t>
            </a:r>
            <a:r>
              <a:rPr lang="en-US" dirty="0" err="1"/>
              <a:t>simpleElementExample</a:t>
            </a:r>
            <a:r>
              <a:rPr lang="en-US" dirty="0"/>
              <a:t>/</a:t>
            </a:r>
          </a:p>
          <a:p>
            <a:r>
              <a:rPr lang="en-US" dirty="0" err="1"/>
              <a:t>simpleSimulation</a:t>
            </a:r>
            <a:endParaRPr lang="en-US" dirty="0"/>
          </a:p>
          <a:p>
            <a:pPr lvl="1"/>
            <a:r>
              <a:rPr lang="en-US" dirty="0"/>
              <a:t>Simulates a car wash (a little more complex than example elements)</a:t>
            </a:r>
          </a:p>
          <a:p>
            <a:r>
              <a:rPr lang="en-US" dirty="0"/>
              <a:t>Example external element library </a:t>
            </a:r>
          </a:p>
          <a:p>
            <a:pPr lvl="1"/>
            <a:r>
              <a:rPr lang="en-US" dirty="0"/>
              <a:t>Demonstrates building and registering a new element library</a:t>
            </a:r>
          </a:p>
          <a:p>
            <a:pPr lvl="1"/>
            <a:r>
              <a:rPr lang="en-US" dirty="0"/>
              <a:t>https://github.com/sstsimulator/sst-external-element</a:t>
            </a:r>
          </a:p>
          <a:p>
            <a:r>
              <a:rPr lang="en-US" dirty="0"/>
              <a:t>Website</a:t>
            </a:r>
          </a:p>
          <a:p>
            <a:pPr lvl="1"/>
            <a:r>
              <a:rPr lang="en-US" i="1" dirty="0"/>
              <a:t>Getting Started Extending SST (a little out of date)</a:t>
            </a:r>
          </a:p>
          <a:p>
            <a:pPr lvl="1"/>
            <a:r>
              <a:rPr lang="en-US" i="1" dirty="0"/>
              <a:t>Building Element Libraries outside SST source tree</a:t>
            </a:r>
          </a:p>
          <a:p>
            <a:pPr lvl="1"/>
            <a:r>
              <a:rPr lang="en-US" dirty="0"/>
              <a:t>Past tutorial material (under Downloads)</a:t>
            </a:r>
          </a:p>
          <a:p>
            <a:pPr lvl="1"/>
            <a:r>
              <a:rPr lang="en-US" dirty="0" err="1"/>
              <a:t>sst-simulator.org</a:t>
            </a:r>
            <a:r>
              <a:rPr lang="en-US" dirty="0"/>
              <a:t>/SST-website API documentation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753F52-63CA-1142-8848-52BDD2993E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Georgia Tech Brief (ARIAA)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6926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BD5E03-75A6-EC47-BE8C-ED34CD55F2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SST Architecture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19FD1DF-AF80-2949-B29A-3D7855019C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EAE9C7-FFB9-7D4C-B155-1D18AAEA83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SST </a:t>
            </a:r>
            <a:r>
              <a:rPr lang="en-US" b="1" dirty="0">
                <a:solidFill>
                  <a:schemeClr val="accent3"/>
                </a:solidFill>
              </a:rPr>
              <a:t>Core</a:t>
            </a:r>
            <a:r>
              <a:rPr lang="en-US" dirty="0"/>
              <a:t> framework</a:t>
            </a:r>
          </a:p>
          <a:p>
            <a:pPr lvl="1"/>
            <a:r>
              <a:rPr lang="en-US" dirty="0"/>
              <a:t>The backbone of simulation</a:t>
            </a:r>
          </a:p>
          <a:p>
            <a:pPr lvl="1"/>
            <a:r>
              <a:rPr lang="en-US" dirty="0"/>
              <a:t>Provides utilities and interfaces for simulation components (models)</a:t>
            </a:r>
          </a:p>
          <a:p>
            <a:pPr lvl="2"/>
            <a:r>
              <a:rPr lang="en-US" dirty="0"/>
              <a:t>Clocks, event exchange, statistics and parameter management, parallelism support, etc.</a:t>
            </a:r>
          </a:p>
          <a:p>
            <a:r>
              <a:rPr lang="en-US" dirty="0"/>
              <a:t>SST </a:t>
            </a:r>
            <a:r>
              <a:rPr lang="en-US" b="1" dirty="0">
                <a:solidFill>
                  <a:schemeClr val="accent3"/>
                </a:solidFill>
              </a:rPr>
              <a:t>Element</a:t>
            </a:r>
            <a:r>
              <a:rPr lang="en-US" dirty="0"/>
              <a:t> libraries</a:t>
            </a:r>
          </a:p>
          <a:p>
            <a:pPr lvl="1"/>
            <a:r>
              <a:rPr lang="en-US" dirty="0"/>
              <a:t>Libraries of components that perform the actual simulation</a:t>
            </a:r>
          </a:p>
          <a:p>
            <a:pPr lvl="1"/>
            <a:r>
              <a:rPr lang="en-US" dirty="0"/>
              <a:t>Elements include processors, memory, network, etc.</a:t>
            </a:r>
          </a:p>
          <a:p>
            <a:pPr lvl="2"/>
            <a:r>
              <a:rPr lang="en-US" dirty="0"/>
              <a:t>Includes many existing simulators: DRAMSim2, Spike, </a:t>
            </a:r>
            <a:r>
              <a:rPr lang="en-US" dirty="0" err="1"/>
              <a:t>HMCSim</a:t>
            </a:r>
            <a:r>
              <a:rPr lang="en-US" dirty="0"/>
              <a:t>, </a:t>
            </a:r>
            <a:r>
              <a:rPr lang="en-US" dirty="0" err="1"/>
              <a:t>Ramulator</a:t>
            </a:r>
            <a:r>
              <a:rPr lang="en-US" dirty="0"/>
              <a:t>, etc.</a:t>
            </a:r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44665C-D01A-AC48-B801-71709BD452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Georgia Tech Brief (ARIAA)</a:t>
            </a:r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B3C6A2F-EAF8-394B-A050-393A0E0907B0}"/>
              </a:ext>
            </a:extLst>
          </p:cNvPr>
          <p:cNvGrpSpPr/>
          <p:nvPr/>
        </p:nvGrpSpPr>
        <p:grpSpPr>
          <a:xfrm>
            <a:off x="4456189" y="4548249"/>
            <a:ext cx="3279623" cy="1937667"/>
            <a:chOff x="6609725" y="5014614"/>
            <a:chExt cx="1951259" cy="1183954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8151FBA3-20BF-604A-A2FD-D2203DF211F5}"/>
                </a:ext>
              </a:extLst>
            </p:cNvPr>
            <p:cNvGrpSpPr/>
            <p:nvPr/>
          </p:nvGrpSpPr>
          <p:grpSpPr>
            <a:xfrm>
              <a:off x="6617921" y="5671796"/>
              <a:ext cx="1943062" cy="341632"/>
              <a:chOff x="6617921" y="5671796"/>
              <a:chExt cx="1943062" cy="341632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44A18DA4-0A11-E546-8DC9-4E265A4E6D8E}"/>
                  </a:ext>
                </a:extLst>
              </p:cNvPr>
              <p:cNvSpPr/>
              <p:nvPr/>
            </p:nvSpPr>
            <p:spPr>
              <a:xfrm rot="10800000">
                <a:off x="6617921" y="5671796"/>
                <a:ext cx="1943062" cy="341632"/>
              </a:xfrm>
              <a:custGeom>
                <a:avLst/>
                <a:gdLst>
                  <a:gd name="connsiteX0" fmla="*/ 1943062 w 1943062"/>
                  <a:gd name="connsiteY0" fmla="*/ 341632 h 341632"/>
                  <a:gd name="connsiteX1" fmla="*/ 1767130 w 1943062"/>
                  <a:gd name="connsiteY1" fmla="*/ 341632 h 341632"/>
                  <a:gd name="connsiteX2" fmla="*/ 1639114 w 1943062"/>
                  <a:gd name="connsiteY2" fmla="*/ 251693 h 341632"/>
                  <a:gd name="connsiteX3" fmla="*/ 1511098 w 1943062"/>
                  <a:gd name="connsiteY3" fmla="*/ 341632 h 341632"/>
                  <a:gd name="connsiteX4" fmla="*/ 1322075 w 1943062"/>
                  <a:gd name="connsiteY4" fmla="*/ 341632 h 341632"/>
                  <a:gd name="connsiteX5" fmla="*/ 1194059 w 1943062"/>
                  <a:gd name="connsiteY5" fmla="*/ 251693 h 341632"/>
                  <a:gd name="connsiteX6" fmla="*/ 1066043 w 1943062"/>
                  <a:gd name="connsiteY6" fmla="*/ 341632 h 341632"/>
                  <a:gd name="connsiteX7" fmla="*/ 877020 w 1943062"/>
                  <a:gd name="connsiteY7" fmla="*/ 341632 h 341632"/>
                  <a:gd name="connsiteX8" fmla="*/ 749004 w 1943062"/>
                  <a:gd name="connsiteY8" fmla="*/ 251693 h 341632"/>
                  <a:gd name="connsiteX9" fmla="*/ 620988 w 1943062"/>
                  <a:gd name="connsiteY9" fmla="*/ 341632 h 341632"/>
                  <a:gd name="connsiteX10" fmla="*/ 431964 w 1943062"/>
                  <a:gd name="connsiteY10" fmla="*/ 341632 h 341632"/>
                  <a:gd name="connsiteX11" fmla="*/ 303948 w 1943062"/>
                  <a:gd name="connsiteY11" fmla="*/ 251693 h 341632"/>
                  <a:gd name="connsiteX12" fmla="*/ 175932 w 1943062"/>
                  <a:gd name="connsiteY12" fmla="*/ 341632 h 341632"/>
                  <a:gd name="connsiteX13" fmla="*/ 0 w 1943062"/>
                  <a:gd name="connsiteY13" fmla="*/ 341632 h 341632"/>
                  <a:gd name="connsiteX14" fmla="*/ 0 w 1943062"/>
                  <a:gd name="connsiteY14" fmla="*/ 0 h 341632"/>
                  <a:gd name="connsiteX15" fmla="*/ 1943062 w 1943062"/>
                  <a:gd name="connsiteY15" fmla="*/ 0 h 341632"/>
                  <a:gd name="connsiteX16" fmla="*/ 1943062 w 1943062"/>
                  <a:gd name="connsiteY16" fmla="*/ 341632 h 3416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943062" h="341632">
                    <a:moveTo>
                      <a:pt x="1943062" y="341632"/>
                    </a:moveTo>
                    <a:lnTo>
                      <a:pt x="1767130" y="341632"/>
                    </a:lnTo>
                    <a:lnTo>
                      <a:pt x="1639114" y="251693"/>
                    </a:lnTo>
                    <a:lnTo>
                      <a:pt x="1511098" y="341632"/>
                    </a:lnTo>
                    <a:lnTo>
                      <a:pt x="1322075" y="341632"/>
                    </a:lnTo>
                    <a:lnTo>
                      <a:pt x="1194059" y="251693"/>
                    </a:lnTo>
                    <a:lnTo>
                      <a:pt x="1066043" y="341632"/>
                    </a:lnTo>
                    <a:lnTo>
                      <a:pt x="877020" y="341632"/>
                    </a:lnTo>
                    <a:lnTo>
                      <a:pt x="749004" y="251693"/>
                    </a:lnTo>
                    <a:lnTo>
                      <a:pt x="620988" y="341632"/>
                    </a:lnTo>
                    <a:lnTo>
                      <a:pt x="431964" y="341632"/>
                    </a:lnTo>
                    <a:lnTo>
                      <a:pt x="303948" y="251693"/>
                    </a:lnTo>
                    <a:lnTo>
                      <a:pt x="175932" y="341632"/>
                    </a:lnTo>
                    <a:lnTo>
                      <a:pt x="0" y="341632"/>
                    </a:lnTo>
                    <a:lnTo>
                      <a:pt x="0" y="0"/>
                    </a:lnTo>
                    <a:lnTo>
                      <a:pt x="1943062" y="0"/>
                    </a:lnTo>
                    <a:lnTo>
                      <a:pt x="1943062" y="341632"/>
                    </a:lnTo>
                    <a:close/>
                  </a:path>
                </a:pathLst>
              </a:custGeom>
              <a:solidFill>
                <a:schemeClr val="tx2">
                  <a:alpha val="58000"/>
                </a:schemeClr>
              </a:solidFill>
              <a:ln w="9525">
                <a:solidFill>
                  <a:schemeClr val="tx1"/>
                </a:solidFill>
                <a:miter lim="800000"/>
              </a:ln>
              <a:effectLst/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vert270" wrap="square" lIns="182880" tIns="182880" rIns="182880" bIns="18288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</a:pPr>
                <a:endParaRPr lang="en-US" sz="1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8AED55CF-2C84-9E44-AB82-4C5EB7EEE76C}"/>
                  </a:ext>
                </a:extLst>
              </p:cNvPr>
              <p:cNvSpPr/>
              <p:nvPr/>
            </p:nvSpPr>
            <p:spPr>
              <a:xfrm>
                <a:off x="6659262" y="5772232"/>
                <a:ext cx="1860381" cy="119381"/>
              </a:xfrm>
              <a:prstGeom prst="rect">
                <a:avLst/>
              </a:prstGeom>
              <a:solidFill>
                <a:schemeClr val="bg1">
                  <a:alpha val="32000"/>
                </a:schemeClr>
              </a:solidFill>
              <a:ln w="6350">
                <a:solidFill>
                  <a:schemeClr val="tx1"/>
                </a:solidFill>
                <a:prstDash val="dash"/>
                <a:miter lim="800000"/>
              </a:ln>
              <a:effectLst/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1200" i="1" dirty="0">
                    <a:solidFill>
                      <a:schemeClr val="tx1"/>
                    </a:solidFill>
                  </a:rPr>
                  <a:t>Integration Services</a:t>
                </a:r>
              </a:p>
            </p:txBody>
          </p:sp>
        </p:grp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2B66CE16-206D-EE4B-A7CF-BCED5D8CD2D6}"/>
                </a:ext>
              </a:extLst>
            </p:cNvPr>
            <p:cNvSpPr/>
            <p:nvPr/>
          </p:nvSpPr>
          <p:spPr>
            <a:xfrm>
              <a:off x="6617922" y="6046168"/>
              <a:ext cx="1943062" cy="152400"/>
            </a:xfrm>
            <a:prstGeom prst="rect">
              <a:avLst/>
            </a:prstGeom>
            <a:solidFill>
              <a:schemeClr val="accent3">
                <a:lumMod val="20000"/>
                <a:lumOff val="80000"/>
                <a:alpha val="53000"/>
              </a:schemeClr>
            </a:solidFill>
            <a:ln w="9525">
              <a:solidFill>
                <a:schemeClr val="tx1"/>
              </a:solidFill>
              <a:miter lim="800000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0" rIns="45720" bIns="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100" dirty="0">
                  <a:solidFill>
                    <a:schemeClr val="tx1"/>
                  </a:solidFill>
                </a:rPr>
                <a:t>MPI and C++ Threads</a:t>
              </a:r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67602F1A-A746-F040-A193-130860407844}"/>
                </a:ext>
              </a:extLst>
            </p:cNvPr>
            <p:cNvSpPr/>
            <p:nvPr/>
          </p:nvSpPr>
          <p:spPr>
            <a:xfrm rot="10800000">
              <a:off x="6801551" y="5014614"/>
              <a:ext cx="237744" cy="710878"/>
            </a:xfrm>
            <a:custGeom>
              <a:avLst/>
              <a:gdLst>
                <a:gd name="connsiteX0" fmla="*/ 265177 w 265177"/>
                <a:gd name="connsiteY0" fmla="*/ 710878 h 710878"/>
                <a:gd name="connsiteX1" fmla="*/ 1 w 265177"/>
                <a:gd name="connsiteY1" fmla="*/ 710878 h 710878"/>
                <a:gd name="connsiteX2" fmla="*/ 1 w 265177"/>
                <a:gd name="connsiteY2" fmla="*/ 89939 h 710878"/>
                <a:gd name="connsiteX3" fmla="*/ 0 w 265177"/>
                <a:gd name="connsiteY3" fmla="*/ 89939 h 710878"/>
                <a:gd name="connsiteX4" fmla="*/ 1 w 265177"/>
                <a:gd name="connsiteY4" fmla="*/ 89939 h 710878"/>
                <a:gd name="connsiteX5" fmla="*/ 1 w 265177"/>
                <a:gd name="connsiteY5" fmla="*/ 87383 h 710878"/>
                <a:gd name="connsiteX6" fmla="*/ 3768 w 265177"/>
                <a:gd name="connsiteY6" fmla="*/ 87383 h 710878"/>
                <a:gd name="connsiteX7" fmla="*/ 132588 w 265177"/>
                <a:gd name="connsiteY7" fmla="*/ 0 h 710878"/>
                <a:gd name="connsiteX8" fmla="*/ 261408 w 265177"/>
                <a:gd name="connsiteY8" fmla="*/ 87383 h 710878"/>
                <a:gd name="connsiteX9" fmla="*/ 265177 w 265177"/>
                <a:gd name="connsiteY9" fmla="*/ 87383 h 710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5177" h="710878">
                  <a:moveTo>
                    <a:pt x="265177" y="710878"/>
                  </a:moveTo>
                  <a:lnTo>
                    <a:pt x="1" y="710878"/>
                  </a:lnTo>
                  <a:lnTo>
                    <a:pt x="1" y="89939"/>
                  </a:lnTo>
                  <a:lnTo>
                    <a:pt x="0" y="89939"/>
                  </a:lnTo>
                  <a:lnTo>
                    <a:pt x="1" y="89939"/>
                  </a:lnTo>
                  <a:lnTo>
                    <a:pt x="1" y="87383"/>
                  </a:lnTo>
                  <a:lnTo>
                    <a:pt x="3768" y="87383"/>
                  </a:lnTo>
                  <a:lnTo>
                    <a:pt x="132588" y="0"/>
                  </a:lnTo>
                  <a:lnTo>
                    <a:pt x="261408" y="87383"/>
                  </a:lnTo>
                  <a:lnTo>
                    <a:pt x="265177" y="87383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400" dirty="0">
                  <a:solidFill>
                    <a:schemeClr val="tx1"/>
                  </a:solidFill>
                </a:rPr>
                <a:t>Component</a:t>
              </a:r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EAEC2041-46A1-AC44-8774-FDF31F5C11B8}"/>
                </a:ext>
              </a:extLst>
            </p:cNvPr>
            <p:cNvSpPr/>
            <p:nvPr/>
          </p:nvSpPr>
          <p:spPr>
            <a:xfrm rot="10800000">
              <a:off x="7245413" y="5014614"/>
              <a:ext cx="237744" cy="710878"/>
            </a:xfrm>
            <a:custGeom>
              <a:avLst/>
              <a:gdLst>
                <a:gd name="connsiteX0" fmla="*/ 265177 w 265177"/>
                <a:gd name="connsiteY0" fmla="*/ 710878 h 710878"/>
                <a:gd name="connsiteX1" fmla="*/ 1 w 265177"/>
                <a:gd name="connsiteY1" fmla="*/ 710878 h 710878"/>
                <a:gd name="connsiteX2" fmla="*/ 1 w 265177"/>
                <a:gd name="connsiteY2" fmla="*/ 89939 h 710878"/>
                <a:gd name="connsiteX3" fmla="*/ 0 w 265177"/>
                <a:gd name="connsiteY3" fmla="*/ 89939 h 710878"/>
                <a:gd name="connsiteX4" fmla="*/ 1 w 265177"/>
                <a:gd name="connsiteY4" fmla="*/ 89939 h 710878"/>
                <a:gd name="connsiteX5" fmla="*/ 1 w 265177"/>
                <a:gd name="connsiteY5" fmla="*/ 87383 h 710878"/>
                <a:gd name="connsiteX6" fmla="*/ 3768 w 265177"/>
                <a:gd name="connsiteY6" fmla="*/ 87383 h 710878"/>
                <a:gd name="connsiteX7" fmla="*/ 132588 w 265177"/>
                <a:gd name="connsiteY7" fmla="*/ 0 h 710878"/>
                <a:gd name="connsiteX8" fmla="*/ 261408 w 265177"/>
                <a:gd name="connsiteY8" fmla="*/ 87383 h 710878"/>
                <a:gd name="connsiteX9" fmla="*/ 265177 w 265177"/>
                <a:gd name="connsiteY9" fmla="*/ 87383 h 710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5177" h="710878">
                  <a:moveTo>
                    <a:pt x="265177" y="710878"/>
                  </a:moveTo>
                  <a:lnTo>
                    <a:pt x="1" y="710878"/>
                  </a:lnTo>
                  <a:lnTo>
                    <a:pt x="1" y="89939"/>
                  </a:lnTo>
                  <a:lnTo>
                    <a:pt x="0" y="89939"/>
                  </a:lnTo>
                  <a:lnTo>
                    <a:pt x="1" y="89939"/>
                  </a:lnTo>
                  <a:lnTo>
                    <a:pt x="1" y="87383"/>
                  </a:lnTo>
                  <a:lnTo>
                    <a:pt x="3768" y="87383"/>
                  </a:lnTo>
                  <a:lnTo>
                    <a:pt x="132588" y="0"/>
                  </a:lnTo>
                  <a:lnTo>
                    <a:pt x="261408" y="87383"/>
                  </a:lnTo>
                  <a:lnTo>
                    <a:pt x="265177" y="87383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400" dirty="0">
                  <a:solidFill>
                    <a:schemeClr val="tx1"/>
                  </a:solidFill>
                </a:rPr>
                <a:t>Component</a:t>
              </a:r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9DCFC1BA-F165-BC45-A6F9-4B79A2B54AF0}"/>
                </a:ext>
              </a:extLst>
            </p:cNvPr>
            <p:cNvSpPr/>
            <p:nvPr/>
          </p:nvSpPr>
          <p:spPr>
            <a:xfrm rot="10800000">
              <a:off x="7689954" y="5014614"/>
              <a:ext cx="237744" cy="710878"/>
            </a:xfrm>
            <a:custGeom>
              <a:avLst/>
              <a:gdLst>
                <a:gd name="connsiteX0" fmla="*/ 265177 w 265177"/>
                <a:gd name="connsiteY0" fmla="*/ 710878 h 710878"/>
                <a:gd name="connsiteX1" fmla="*/ 1 w 265177"/>
                <a:gd name="connsiteY1" fmla="*/ 710878 h 710878"/>
                <a:gd name="connsiteX2" fmla="*/ 1 w 265177"/>
                <a:gd name="connsiteY2" fmla="*/ 89939 h 710878"/>
                <a:gd name="connsiteX3" fmla="*/ 0 w 265177"/>
                <a:gd name="connsiteY3" fmla="*/ 89939 h 710878"/>
                <a:gd name="connsiteX4" fmla="*/ 1 w 265177"/>
                <a:gd name="connsiteY4" fmla="*/ 89939 h 710878"/>
                <a:gd name="connsiteX5" fmla="*/ 1 w 265177"/>
                <a:gd name="connsiteY5" fmla="*/ 87383 h 710878"/>
                <a:gd name="connsiteX6" fmla="*/ 3768 w 265177"/>
                <a:gd name="connsiteY6" fmla="*/ 87383 h 710878"/>
                <a:gd name="connsiteX7" fmla="*/ 132588 w 265177"/>
                <a:gd name="connsiteY7" fmla="*/ 0 h 710878"/>
                <a:gd name="connsiteX8" fmla="*/ 261408 w 265177"/>
                <a:gd name="connsiteY8" fmla="*/ 87383 h 710878"/>
                <a:gd name="connsiteX9" fmla="*/ 265177 w 265177"/>
                <a:gd name="connsiteY9" fmla="*/ 87383 h 710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5177" h="710878">
                  <a:moveTo>
                    <a:pt x="265177" y="710878"/>
                  </a:moveTo>
                  <a:lnTo>
                    <a:pt x="1" y="710878"/>
                  </a:lnTo>
                  <a:lnTo>
                    <a:pt x="1" y="89939"/>
                  </a:lnTo>
                  <a:lnTo>
                    <a:pt x="0" y="89939"/>
                  </a:lnTo>
                  <a:lnTo>
                    <a:pt x="1" y="89939"/>
                  </a:lnTo>
                  <a:lnTo>
                    <a:pt x="1" y="87383"/>
                  </a:lnTo>
                  <a:lnTo>
                    <a:pt x="3768" y="87383"/>
                  </a:lnTo>
                  <a:lnTo>
                    <a:pt x="132588" y="0"/>
                  </a:lnTo>
                  <a:lnTo>
                    <a:pt x="261408" y="87383"/>
                  </a:lnTo>
                  <a:lnTo>
                    <a:pt x="265177" y="87383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400" dirty="0">
                  <a:solidFill>
                    <a:schemeClr val="tx1"/>
                  </a:solidFill>
                </a:rPr>
                <a:t>Component</a:t>
              </a:r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579987FB-BC92-4E47-B770-1E0441FE561A}"/>
                </a:ext>
              </a:extLst>
            </p:cNvPr>
            <p:cNvSpPr/>
            <p:nvPr/>
          </p:nvSpPr>
          <p:spPr>
            <a:xfrm rot="10800000">
              <a:off x="8137045" y="5014614"/>
              <a:ext cx="238709" cy="710878"/>
            </a:xfrm>
            <a:custGeom>
              <a:avLst/>
              <a:gdLst>
                <a:gd name="connsiteX0" fmla="*/ 265177 w 265177"/>
                <a:gd name="connsiteY0" fmla="*/ 710878 h 710878"/>
                <a:gd name="connsiteX1" fmla="*/ 1 w 265177"/>
                <a:gd name="connsiteY1" fmla="*/ 710878 h 710878"/>
                <a:gd name="connsiteX2" fmla="*/ 1 w 265177"/>
                <a:gd name="connsiteY2" fmla="*/ 89939 h 710878"/>
                <a:gd name="connsiteX3" fmla="*/ 0 w 265177"/>
                <a:gd name="connsiteY3" fmla="*/ 89939 h 710878"/>
                <a:gd name="connsiteX4" fmla="*/ 1 w 265177"/>
                <a:gd name="connsiteY4" fmla="*/ 89939 h 710878"/>
                <a:gd name="connsiteX5" fmla="*/ 1 w 265177"/>
                <a:gd name="connsiteY5" fmla="*/ 87383 h 710878"/>
                <a:gd name="connsiteX6" fmla="*/ 3768 w 265177"/>
                <a:gd name="connsiteY6" fmla="*/ 87383 h 710878"/>
                <a:gd name="connsiteX7" fmla="*/ 132588 w 265177"/>
                <a:gd name="connsiteY7" fmla="*/ 0 h 710878"/>
                <a:gd name="connsiteX8" fmla="*/ 261408 w 265177"/>
                <a:gd name="connsiteY8" fmla="*/ 87383 h 710878"/>
                <a:gd name="connsiteX9" fmla="*/ 265177 w 265177"/>
                <a:gd name="connsiteY9" fmla="*/ 87383 h 710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5177" h="710878">
                  <a:moveTo>
                    <a:pt x="265177" y="710878"/>
                  </a:moveTo>
                  <a:lnTo>
                    <a:pt x="1" y="710878"/>
                  </a:lnTo>
                  <a:lnTo>
                    <a:pt x="1" y="89939"/>
                  </a:lnTo>
                  <a:lnTo>
                    <a:pt x="0" y="89939"/>
                  </a:lnTo>
                  <a:lnTo>
                    <a:pt x="1" y="89939"/>
                  </a:lnTo>
                  <a:lnTo>
                    <a:pt x="1" y="87383"/>
                  </a:lnTo>
                  <a:lnTo>
                    <a:pt x="3768" y="87383"/>
                  </a:lnTo>
                  <a:lnTo>
                    <a:pt x="132588" y="0"/>
                  </a:lnTo>
                  <a:lnTo>
                    <a:pt x="261408" y="87383"/>
                  </a:lnTo>
                  <a:lnTo>
                    <a:pt x="265177" y="87383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400" dirty="0">
                  <a:solidFill>
                    <a:schemeClr val="tx1"/>
                  </a:solidFill>
                </a:rPr>
                <a:t>Component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768E311-DEFB-D741-B2DB-6F15C2B1A25C}"/>
                </a:ext>
              </a:extLst>
            </p:cNvPr>
            <p:cNvSpPr txBox="1"/>
            <p:nvPr/>
          </p:nvSpPr>
          <p:spPr>
            <a:xfrm>
              <a:off x="6609725" y="5893064"/>
              <a:ext cx="599631" cy="15796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lang="en-US" sz="1200" dirty="0">
                  <a:solidFill>
                    <a:schemeClr val="bg1"/>
                  </a:solidFill>
                  <a:latin typeface="+mn-lt"/>
                </a:rPr>
                <a:t>SST Core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72835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Finally: Getting help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60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SST wiki contains lots of information (www.sst-simulator.org)</a:t>
            </a:r>
          </a:p>
          <a:p>
            <a:pPr lvl="1"/>
            <a:r>
              <a:rPr lang="en-US" dirty="0"/>
              <a:t>Downloading, installing, and running SST</a:t>
            </a:r>
          </a:p>
          <a:p>
            <a:pPr lvl="1"/>
            <a:r>
              <a:rPr lang="en-US" dirty="0"/>
              <a:t>Element libraries and external components</a:t>
            </a:r>
          </a:p>
          <a:p>
            <a:pPr lvl="1"/>
            <a:r>
              <a:rPr lang="en-US" dirty="0"/>
              <a:t>Guides for extending SST</a:t>
            </a:r>
          </a:p>
          <a:p>
            <a:pPr lvl="1"/>
            <a:r>
              <a:rPr lang="en-US" dirty="0"/>
              <a:t>Information on APIs</a:t>
            </a:r>
          </a:p>
          <a:p>
            <a:pPr lvl="1"/>
            <a:r>
              <a:rPr lang="en-US" dirty="0"/>
              <a:t>Information about current development efforts</a:t>
            </a:r>
          </a:p>
          <a:p>
            <a:pPr lvl="1"/>
            <a:r>
              <a:rPr lang="en-US" dirty="0"/>
              <a:t>Past tutorial slides and exercises</a:t>
            </a:r>
            <a:endParaRPr lang="en-US" sz="1200" dirty="0"/>
          </a:p>
          <a:p>
            <a:r>
              <a:rPr lang="en-US" dirty="0"/>
              <a:t>SST Github </a:t>
            </a:r>
          </a:p>
          <a:p>
            <a:pPr lvl="1"/>
            <a:r>
              <a:rPr lang="en-US" dirty="0"/>
              <a:t>Current development</a:t>
            </a:r>
          </a:p>
          <a:p>
            <a:pPr lvl="1"/>
            <a:r>
              <a:rPr lang="en-US" dirty="0"/>
              <a:t>Issues track user questions as well as development plans, bugs, etc.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F7DB44-89DD-5F48-A34A-25F72AADBD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Georgia Tech Brief (ARIAA)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9496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Part 1 wrap-up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492A55-0950-EE49-83F6-AC449E53E8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Georgia Tech Brief (ARIAA)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61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647" y="1011846"/>
            <a:ext cx="11022619" cy="2775814"/>
          </a:xfrm>
        </p:spPr>
        <p:txBody>
          <a:bodyPr/>
          <a:lstStyle/>
          <a:p>
            <a:r>
              <a:rPr lang="en-US" dirty="0"/>
              <a:t>SST is a parallel, flexible simulation framework</a:t>
            </a:r>
          </a:p>
          <a:p>
            <a:pPr lvl="1"/>
            <a:r>
              <a:rPr lang="en-US" dirty="0"/>
              <a:t>Can simulate many systems at many granularities</a:t>
            </a:r>
          </a:p>
          <a:p>
            <a:pPr lvl="1"/>
            <a:r>
              <a:rPr lang="en-US" dirty="0"/>
              <a:t>Capable of simulating modern architectures</a:t>
            </a:r>
          </a:p>
          <a:p>
            <a:pPr lvl="1"/>
            <a:r>
              <a:rPr lang="en-US" dirty="0"/>
              <a:t>Modular design for extensibility</a:t>
            </a:r>
          </a:p>
          <a:p>
            <a:r>
              <a:rPr lang="en-US" dirty="0"/>
              <a:t>Please keep us posted on your uses of SST as well as any capabilities you’ve added or would like to see added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20647" y="3787659"/>
            <a:ext cx="657947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The SST team wants to help you!</a:t>
            </a:r>
          </a:p>
          <a:p>
            <a:pPr marL="342900" indent="-227013">
              <a:buSzPct val="67000"/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Documentation?</a:t>
            </a:r>
          </a:p>
          <a:p>
            <a:pPr marL="342900" indent="-227013">
              <a:buSzPct val="67000"/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Examples?</a:t>
            </a:r>
          </a:p>
          <a:p>
            <a:pPr marL="342900" indent="-227013">
              <a:buSzPct val="67000"/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Kittens?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7259" y="4435892"/>
            <a:ext cx="6708571" cy="213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981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Backup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4294967295"/>
          </p:nvPr>
        </p:nvSpPr>
        <p:spPr>
          <a:xfrm>
            <a:off x="7369175" y="6486525"/>
            <a:ext cx="4822825" cy="365125"/>
          </a:xfrm>
        </p:spPr>
        <p:txBody>
          <a:bodyPr/>
          <a:lstStyle/>
          <a:p>
            <a:r>
              <a:rPr lang="en-US"/>
              <a:t>Georgia Tech Brief (ARIAA)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0" y="446088"/>
            <a:ext cx="419100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3907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Demo_5 Wiring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Georgia Tech Brief (ARIAA)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63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6692" y="900858"/>
            <a:ext cx="6098617" cy="5957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430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647" y="240503"/>
            <a:ext cx="10523085" cy="570225"/>
          </a:xfrm>
        </p:spPr>
        <p:txBody>
          <a:bodyPr/>
          <a:lstStyle/>
          <a:p>
            <a:r>
              <a:rPr lang="en-US" dirty="0"/>
              <a:t>Running a Simulation – Add Components, Simple Node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64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648" y="1011845"/>
            <a:ext cx="7099498" cy="5080827"/>
          </a:xfrm>
        </p:spPr>
        <p:txBody>
          <a:bodyPr>
            <a:normAutofit/>
          </a:bodyPr>
          <a:lstStyle/>
          <a:p>
            <a:r>
              <a:rPr lang="en-US" dirty="0"/>
              <a:t>Copy configuration</a:t>
            </a:r>
          </a:p>
          <a:p>
            <a:endParaRPr lang="en-US" dirty="0"/>
          </a:p>
          <a:p>
            <a:r>
              <a:rPr lang="en-US" dirty="0"/>
              <a:t>Add the components to create a simple node</a:t>
            </a:r>
          </a:p>
          <a:p>
            <a:pPr lvl="1"/>
            <a:r>
              <a:rPr lang="en-US" dirty="0"/>
              <a:t>Each PE has a Miranda generator and an L1</a:t>
            </a:r>
          </a:p>
          <a:p>
            <a:pPr lvl="1"/>
            <a:r>
              <a:rPr lang="en-US" dirty="0"/>
              <a:t>The two memory nodes should use </a:t>
            </a:r>
            <a:r>
              <a:rPr lang="en-US" dirty="0" err="1"/>
              <a:t>timingDRAM</a:t>
            </a:r>
            <a:endParaRPr lang="en-US" dirty="0"/>
          </a:p>
          <a:p>
            <a:pPr lvl="1"/>
            <a:r>
              <a:rPr lang="en-US" dirty="0"/>
              <a:t>How should you connect everything?</a:t>
            </a:r>
          </a:p>
          <a:p>
            <a:r>
              <a:rPr lang="en-US" dirty="0"/>
              <a:t>Launch simulation</a:t>
            </a:r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65037" y="1564765"/>
            <a:ext cx="5889298" cy="369332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latin typeface="Consolas"/>
                <a:cs typeface="Consolas"/>
              </a:rPr>
              <a:t>$ </a:t>
            </a:r>
            <a:r>
              <a:rPr lang="en-US" dirty="0" err="1">
                <a:latin typeface="Consolas"/>
                <a:cs typeface="Consolas"/>
              </a:rPr>
              <a:t>cp</a:t>
            </a:r>
            <a:r>
              <a:rPr lang="en-US" dirty="0">
                <a:latin typeface="Consolas"/>
                <a:cs typeface="Consolas"/>
              </a:rPr>
              <a:t> demo_6.py demo_7.py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B216FD-B34D-2F44-920A-1F101601C0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Georgia Tech Brief (ARIAA)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265038" y="4078590"/>
            <a:ext cx="5889298" cy="369332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latin typeface="Consolas"/>
                <a:cs typeface="Consolas"/>
              </a:rPr>
              <a:t>$ </a:t>
            </a:r>
            <a:r>
              <a:rPr lang="en-US" dirty="0" err="1">
                <a:latin typeface="Consolas"/>
                <a:cs typeface="Consolas"/>
              </a:rPr>
              <a:t>sst</a:t>
            </a:r>
            <a:r>
              <a:rPr lang="en-US" dirty="0">
                <a:latin typeface="Consolas"/>
                <a:cs typeface="Consolas"/>
              </a:rPr>
              <a:t> demo_7.py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0145" y="1914937"/>
            <a:ext cx="4048296" cy="4048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219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3C7EF4-3F30-644B-8E8A-91E64AF1C0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65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960AE77-F501-754F-A046-E56D9DC4CC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Georgia Tech Brief (ARIAA)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5171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Running a simulation and code orientation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502CF570-DEC0-3148-8514-4BD66B45E7C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High-Level View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7226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22F4BD9-44C3-7F4D-B207-8B6488D493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Georgia Tech Brief (ARIAA)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and Installing SST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http://www.sst-simulator.org</a:t>
            </a:r>
            <a:endParaRPr lang="en-US" dirty="0"/>
          </a:p>
          <a:p>
            <a:pPr lvl="1"/>
            <a:r>
              <a:rPr lang="en-US" dirty="0"/>
              <a:t>Current release source download</a:t>
            </a:r>
          </a:p>
          <a:p>
            <a:pPr lvl="1"/>
            <a:r>
              <a:rPr lang="en-US" dirty="0"/>
              <a:t>Detailed build instructions including dependencies for Linux &amp; Mac</a:t>
            </a:r>
          </a:p>
          <a:p>
            <a:pPr lvl="1"/>
            <a:r>
              <a:rPr lang="en-US" dirty="0"/>
              <a:t>Archived tutorial materials</a:t>
            </a:r>
          </a:p>
          <a:p>
            <a:r>
              <a:rPr lang="en-US" dirty="0">
                <a:hlinkClick r:id="rId3"/>
              </a:rPr>
              <a:t>https://github.com/sstsimulator</a:t>
            </a:r>
            <a:endParaRPr lang="en-US" dirty="0"/>
          </a:p>
          <a:p>
            <a:pPr lvl="1"/>
            <a:r>
              <a:rPr lang="en-US" dirty="0"/>
              <a:t>Source code checkout</a:t>
            </a:r>
          </a:p>
          <a:p>
            <a:pPr lvl="1"/>
            <a:r>
              <a:rPr lang="en-US" dirty="0"/>
              <a:t>Master branch – has passed testing</a:t>
            </a:r>
          </a:p>
          <a:p>
            <a:pPr lvl="1"/>
            <a:r>
              <a:rPr lang="en-US" dirty="0"/>
              <a:t>Devel branch – has passed </a:t>
            </a:r>
            <a:r>
              <a:rPr lang="en-US" i="1" dirty="0"/>
              <a:t>basic</a:t>
            </a:r>
            <a:r>
              <a:rPr lang="en-US" dirty="0"/>
              <a:t> testing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DE867B-5E0E-4F4E-B561-A29A3E4B415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8802"/>
          <a:stretch/>
        </p:blipFill>
        <p:spPr>
          <a:xfrm>
            <a:off x="873048" y="4879741"/>
            <a:ext cx="9248172" cy="242586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E8816A4-FCF7-0541-940E-A66E723E411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-1" b="14329"/>
          <a:stretch/>
        </p:blipFill>
        <p:spPr>
          <a:xfrm>
            <a:off x="6502400" y="3564951"/>
            <a:ext cx="6380640" cy="344855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801814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5F04F70-9D9D-1D41-A496-0B0CF54331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Blocks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2E9B4-7313-4649-A1A9-D68216E270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3FA0D63-450B-8542-9794-462954172A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SST simulations are comprised of </a:t>
            </a:r>
            <a:r>
              <a:rPr lang="en-US" b="1" dirty="0">
                <a:solidFill>
                  <a:schemeClr val="accent3"/>
                </a:solidFill>
              </a:rPr>
              <a:t>components</a:t>
            </a:r>
            <a:r>
              <a:rPr lang="en-US" dirty="0"/>
              <a:t> connected by </a:t>
            </a:r>
            <a:r>
              <a:rPr lang="en-US" b="1" dirty="0">
                <a:solidFill>
                  <a:schemeClr val="accent3"/>
                </a:solidFill>
              </a:rPr>
              <a:t>links</a:t>
            </a:r>
          </a:p>
          <a:p>
            <a:pPr lvl="1"/>
            <a:r>
              <a:rPr lang="en-US" dirty="0"/>
              <a:t>Every link has a minimum (non-zero) latency</a:t>
            </a:r>
          </a:p>
          <a:p>
            <a:pPr lvl="1"/>
            <a:r>
              <a:rPr lang="en-US" dirty="0"/>
              <a:t>Components define </a:t>
            </a:r>
            <a:r>
              <a:rPr lang="en-US" b="1" dirty="0">
                <a:solidFill>
                  <a:schemeClr val="accent3"/>
                </a:solidFill>
              </a:rPr>
              <a:t>ports</a:t>
            </a:r>
            <a:r>
              <a:rPr lang="en-US" dirty="0"/>
              <a:t> which are valid connection points for a link</a:t>
            </a:r>
          </a:p>
          <a:p>
            <a:r>
              <a:rPr lang="en-US" dirty="0"/>
              <a:t>Components communicate by sending </a:t>
            </a:r>
            <a:r>
              <a:rPr lang="en-US" b="1" dirty="0">
                <a:solidFill>
                  <a:schemeClr val="accent3"/>
                </a:solidFill>
              </a:rPr>
              <a:t>events</a:t>
            </a:r>
            <a:r>
              <a:rPr lang="en-US" dirty="0"/>
              <a:t> over the links</a:t>
            </a:r>
          </a:p>
          <a:p>
            <a:r>
              <a:rPr lang="en-US" dirty="0"/>
              <a:t>Components can use </a:t>
            </a:r>
            <a:r>
              <a:rPr lang="en-US" b="1" dirty="0">
                <a:solidFill>
                  <a:schemeClr val="accent3"/>
                </a:solidFill>
              </a:rPr>
              <a:t>subcomponents</a:t>
            </a:r>
            <a:r>
              <a:rPr lang="en-US" dirty="0"/>
              <a:t> and </a:t>
            </a:r>
            <a:r>
              <a:rPr lang="en-US" b="1" dirty="0">
                <a:solidFill>
                  <a:schemeClr val="accent3"/>
                </a:solidFill>
              </a:rPr>
              <a:t>modules</a:t>
            </a:r>
            <a:r>
              <a:rPr lang="en-US" dirty="0"/>
              <a:t> for customizable functionality</a:t>
            </a:r>
          </a:p>
          <a:p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B362ECC-A53E-7C45-8C26-69FF3DD5E9F7}"/>
              </a:ext>
            </a:extLst>
          </p:cNvPr>
          <p:cNvGrpSpPr/>
          <p:nvPr/>
        </p:nvGrpSpPr>
        <p:grpSpPr>
          <a:xfrm>
            <a:off x="3174460" y="3820846"/>
            <a:ext cx="5150775" cy="2614124"/>
            <a:chOff x="3835398" y="1271081"/>
            <a:chExt cx="5150774" cy="2614124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2D945AB-970D-6F4F-A947-80A39DCC9160}"/>
                </a:ext>
              </a:extLst>
            </p:cNvPr>
            <p:cNvSpPr/>
            <p:nvPr/>
          </p:nvSpPr>
          <p:spPr>
            <a:xfrm>
              <a:off x="3835398" y="1288012"/>
              <a:ext cx="1042416" cy="74399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b="1" dirty="0"/>
                <a:t>Component</a:t>
              </a:r>
            </a:p>
            <a:p>
              <a:pPr algn="ctr"/>
              <a:r>
                <a:rPr lang="en-US" sz="1200" i="1" dirty="0"/>
                <a:t>Core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EF2E0C5-9590-E74C-A810-49D4A6754E56}"/>
                </a:ext>
              </a:extLst>
            </p:cNvPr>
            <p:cNvSpPr/>
            <p:nvPr/>
          </p:nvSpPr>
          <p:spPr>
            <a:xfrm>
              <a:off x="5889577" y="1288012"/>
              <a:ext cx="1042416" cy="74980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b="1" dirty="0"/>
                <a:t>Component</a:t>
              </a:r>
            </a:p>
            <a:p>
              <a:pPr algn="ctr"/>
              <a:r>
                <a:rPr lang="en-US" sz="1200" i="1" dirty="0"/>
                <a:t>Cache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FA69C6F-9310-7D49-AC8D-533A968030F2}"/>
                </a:ext>
              </a:extLst>
            </p:cNvPr>
            <p:cNvSpPr/>
            <p:nvPr/>
          </p:nvSpPr>
          <p:spPr>
            <a:xfrm>
              <a:off x="3835399" y="3082937"/>
              <a:ext cx="1042416" cy="74980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b="1" dirty="0"/>
                <a:t>Component</a:t>
              </a:r>
            </a:p>
            <a:p>
              <a:pPr algn="ctr"/>
              <a:r>
                <a:rPr lang="en-US" sz="1200" i="1" dirty="0"/>
                <a:t>Core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FDC3F14-C608-4746-A44B-93E154B8A7DA}"/>
                </a:ext>
              </a:extLst>
            </p:cNvPr>
            <p:cNvSpPr/>
            <p:nvPr/>
          </p:nvSpPr>
          <p:spPr>
            <a:xfrm>
              <a:off x="5889577" y="3082937"/>
              <a:ext cx="1042416" cy="74980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b="1" dirty="0"/>
                <a:t>Component</a:t>
              </a:r>
            </a:p>
            <a:p>
              <a:pPr algn="ctr"/>
              <a:r>
                <a:rPr lang="en-US" sz="1200" i="1" dirty="0"/>
                <a:t>Cache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A0BAEB2-5B2A-214C-AC35-FD3DF486E4C7}"/>
                </a:ext>
              </a:extLst>
            </p:cNvPr>
            <p:cNvSpPr/>
            <p:nvPr/>
          </p:nvSpPr>
          <p:spPr>
            <a:xfrm>
              <a:off x="7943756" y="1288012"/>
              <a:ext cx="1042416" cy="74980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b="1" dirty="0"/>
                <a:t>Component</a:t>
              </a:r>
            </a:p>
            <a:p>
              <a:pPr algn="ctr"/>
              <a:r>
                <a:rPr lang="en-US" sz="1200" i="1" dirty="0"/>
                <a:t>NoC Router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2E2715A-EC63-5042-9701-30FD3CF1C025}"/>
                </a:ext>
              </a:extLst>
            </p:cNvPr>
            <p:cNvSpPr/>
            <p:nvPr/>
          </p:nvSpPr>
          <p:spPr>
            <a:xfrm>
              <a:off x="7943756" y="3082937"/>
              <a:ext cx="1042416" cy="74980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b="1" dirty="0"/>
                <a:t>Component</a:t>
              </a:r>
            </a:p>
            <a:p>
              <a:pPr algn="ctr"/>
              <a:r>
                <a:rPr lang="en-US" sz="1200" i="1" dirty="0"/>
                <a:t>NoC Router</a:t>
              </a:r>
            </a:p>
          </p:txBody>
        </p:sp>
        <p:sp>
          <p:nvSpPr>
            <p:cNvPr id="15" name="Left-Right Arrow 14">
              <a:extLst>
                <a:ext uri="{FF2B5EF4-FFF2-40B4-BE49-F238E27FC236}">
                  <a16:creationId xmlns:a16="http://schemas.microsoft.com/office/drawing/2014/main" id="{78AFF19F-80BE-4F44-8730-C9A320CB66D8}"/>
                </a:ext>
              </a:extLst>
            </p:cNvPr>
            <p:cNvSpPr/>
            <p:nvPr/>
          </p:nvSpPr>
          <p:spPr>
            <a:xfrm>
              <a:off x="4877815" y="1288011"/>
              <a:ext cx="1011762" cy="749809"/>
            </a:xfrm>
            <a:prstGeom prst="leftRightArrow">
              <a:avLst>
                <a:gd name="adj1" fmla="val 56764"/>
                <a:gd name="adj2" fmla="val 25732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en-US" sz="1100" b="1" dirty="0"/>
                <a:t>Link</a:t>
              </a:r>
            </a:p>
            <a:p>
              <a:pPr algn="ctr"/>
              <a:r>
                <a:rPr lang="en-US" sz="1000" dirty="0"/>
                <a:t>Latency: 1ns</a:t>
              </a:r>
            </a:p>
          </p:txBody>
        </p:sp>
        <p:sp>
          <p:nvSpPr>
            <p:cNvPr id="16" name="Left-Right Arrow 15">
              <a:extLst>
                <a:ext uri="{FF2B5EF4-FFF2-40B4-BE49-F238E27FC236}">
                  <a16:creationId xmlns:a16="http://schemas.microsoft.com/office/drawing/2014/main" id="{8123AC77-54FE-1949-B374-4C624E81593F}"/>
                </a:ext>
              </a:extLst>
            </p:cNvPr>
            <p:cNvSpPr/>
            <p:nvPr/>
          </p:nvSpPr>
          <p:spPr>
            <a:xfrm>
              <a:off x="6943644" y="1271081"/>
              <a:ext cx="1011762" cy="749809"/>
            </a:xfrm>
            <a:prstGeom prst="leftRightArrow">
              <a:avLst>
                <a:gd name="adj1" fmla="val 56764"/>
                <a:gd name="adj2" fmla="val 25732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en-US" sz="1100" b="1" dirty="0"/>
                <a:t>Link</a:t>
              </a:r>
            </a:p>
            <a:p>
              <a:pPr algn="ctr"/>
              <a:r>
                <a:rPr lang="en-US" sz="1000" dirty="0"/>
                <a:t>Latency: 2ns</a:t>
              </a:r>
            </a:p>
          </p:txBody>
        </p:sp>
        <p:sp>
          <p:nvSpPr>
            <p:cNvPr id="17" name="Left-Right Arrow 16">
              <a:extLst>
                <a:ext uri="{FF2B5EF4-FFF2-40B4-BE49-F238E27FC236}">
                  <a16:creationId xmlns:a16="http://schemas.microsoft.com/office/drawing/2014/main" id="{ABA930F9-2D30-4B44-AEAA-1687861DE3B9}"/>
                </a:ext>
              </a:extLst>
            </p:cNvPr>
            <p:cNvSpPr/>
            <p:nvPr/>
          </p:nvSpPr>
          <p:spPr>
            <a:xfrm>
              <a:off x="6931993" y="3135396"/>
              <a:ext cx="1011762" cy="749809"/>
            </a:xfrm>
            <a:prstGeom prst="leftRightArrow">
              <a:avLst>
                <a:gd name="adj1" fmla="val 56764"/>
                <a:gd name="adj2" fmla="val 25732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en-US" sz="1100" b="1" dirty="0"/>
                <a:t>Link</a:t>
              </a:r>
            </a:p>
            <a:p>
              <a:pPr algn="ctr"/>
              <a:r>
                <a:rPr lang="en-US" sz="1000" dirty="0"/>
                <a:t>Latency: 2ns</a:t>
              </a:r>
            </a:p>
          </p:txBody>
        </p:sp>
        <p:sp>
          <p:nvSpPr>
            <p:cNvPr id="18" name="Left-Right Arrow 17">
              <a:extLst>
                <a:ext uri="{FF2B5EF4-FFF2-40B4-BE49-F238E27FC236}">
                  <a16:creationId xmlns:a16="http://schemas.microsoft.com/office/drawing/2014/main" id="{ECD10DF1-97A5-8D46-965D-0DE49D33CE1C}"/>
                </a:ext>
              </a:extLst>
            </p:cNvPr>
            <p:cNvSpPr/>
            <p:nvPr/>
          </p:nvSpPr>
          <p:spPr>
            <a:xfrm>
              <a:off x="4877814" y="3082936"/>
              <a:ext cx="1011762" cy="749809"/>
            </a:xfrm>
            <a:prstGeom prst="leftRightArrow">
              <a:avLst>
                <a:gd name="adj1" fmla="val 56764"/>
                <a:gd name="adj2" fmla="val 25732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en-US" sz="1100" b="1" dirty="0"/>
                <a:t>Link</a:t>
              </a:r>
            </a:p>
            <a:p>
              <a:pPr algn="ctr"/>
              <a:r>
                <a:rPr lang="en-US" sz="1000" dirty="0"/>
                <a:t>Latency: 1ns</a:t>
              </a:r>
            </a:p>
          </p:txBody>
        </p:sp>
        <p:sp>
          <p:nvSpPr>
            <p:cNvPr id="19" name="Left-Right Arrow 18">
              <a:extLst>
                <a:ext uri="{FF2B5EF4-FFF2-40B4-BE49-F238E27FC236}">
                  <a16:creationId xmlns:a16="http://schemas.microsoft.com/office/drawing/2014/main" id="{20B39E5E-930E-7F4D-99DC-06C5B1EC8FEE}"/>
                </a:ext>
              </a:extLst>
            </p:cNvPr>
            <p:cNvSpPr/>
            <p:nvPr/>
          </p:nvSpPr>
          <p:spPr>
            <a:xfrm rot="16200000">
              <a:off x="7943755" y="2197171"/>
              <a:ext cx="1011762" cy="749809"/>
            </a:xfrm>
            <a:prstGeom prst="leftRightArrow">
              <a:avLst>
                <a:gd name="adj1" fmla="val 56764"/>
                <a:gd name="adj2" fmla="val 25732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en-US" sz="1100" b="1" dirty="0"/>
                <a:t>Link</a:t>
              </a:r>
            </a:p>
            <a:p>
              <a:pPr algn="ctr"/>
              <a:r>
                <a:rPr lang="en-US" sz="1000" dirty="0"/>
                <a:t>Latency: 4ns</a:t>
              </a:r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2B046AEA-55D4-B54A-A1D6-6801CDB65B98}"/>
              </a:ext>
            </a:extLst>
          </p:cNvPr>
          <p:cNvSpPr/>
          <p:nvPr/>
        </p:nvSpPr>
        <p:spPr>
          <a:xfrm>
            <a:off x="5182462" y="4514644"/>
            <a:ext cx="1166505" cy="37199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45720" rIns="45720" rtlCol="0" anchor="ctr"/>
          <a:lstStyle/>
          <a:p>
            <a:pPr algn="ctr"/>
            <a:r>
              <a:rPr lang="en-US" sz="1200" b="1" dirty="0"/>
              <a:t>SubComponent</a:t>
            </a:r>
          </a:p>
          <a:p>
            <a:pPr algn="ctr"/>
            <a:r>
              <a:rPr lang="en-US" sz="1200" i="1" dirty="0"/>
              <a:t>Prefetcher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97EB274-5FF2-0F4E-898E-78983414B6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Georgia Tech Brief (ARIAA)</a:t>
            </a:r>
            <a:endParaRPr lang="en-US" dirty="0"/>
          </a:p>
        </p:txBody>
      </p:sp>
      <p:sp>
        <p:nvSpPr>
          <p:cNvPr id="20" name="Cube 19">
            <a:extLst>
              <a:ext uri="{FF2B5EF4-FFF2-40B4-BE49-F238E27FC236}">
                <a16:creationId xmlns:a16="http://schemas.microsoft.com/office/drawing/2014/main" id="{18A58CEF-5BB6-164F-81D3-A135899469D2}"/>
              </a:ext>
            </a:extLst>
          </p:cNvPr>
          <p:cNvSpPr/>
          <p:nvPr/>
        </p:nvSpPr>
        <p:spPr>
          <a:xfrm>
            <a:off x="3367120" y="4472182"/>
            <a:ext cx="1011763" cy="487527"/>
          </a:xfrm>
          <a:prstGeom prst="cube">
            <a:avLst>
              <a:gd name="adj" fmla="val 13240"/>
            </a:avLst>
          </a:prstGeom>
          <a:solidFill>
            <a:schemeClr val="accent3">
              <a:lumMod val="20000"/>
              <a:lumOff val="8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i="1" dirty="0"/>
              <a:t>Event</a:t>
            </a:r>
          </a:p>
          <a:p>
            <a:pPr algn="ctr"/>
            <a:r>
              <a:rPr lang="en-US" sz="1400" dirty="0"/>
              <a:t>Load</a:t>
            </a:r>
          </a:p>
        </p:txBody>
      </p:sp>
      <p:sp>
        <p:nvSpPr>
          <p:cNvPr id="22" name="Cube 21">
            <a:extLst>
              <a:ext uri="{FF2B5EF4-FFF2-40B4-BE49-F238E27FC236}">
                <a16:creationId xmlns:a16="http://schemas.microsoft.com/office/drawing/2014/main" id="{43FEB3FB-1916-F44B-8875-7FDCFD45B2B5}"/>
              </a:ext>
            </a:extLst>
          </p:cNvPr>
          <p:cNvSpPr/>
          <p:nvPr/>
        </p:nvSpPr>
        <p:spPr>
          <a:xfrm>
            <a:off x="5109313" y="4472182"/>
            <a:ext cx="1011763" cy="487527"/>
          </a:xfrm>
          <a:prstGeom prst="cube">
            <a:avLst>
              <a:gd name="adj" fmla="val 13240"/>
            </a:avLst>
          </a:prstGeom>
          <a:solidFill>
            <a:schemeClr val="accent3">
              <a:lumMod val="20000"/>
              <a:lumOff val="8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i="1" dirty="0"/>
              <a:t>Event</a:t>
            </a:r>
          </a:p>
          <a:p>
            <a:pPr algn="ctr"/>
            <a:r>
              <a:rPr lang="en-US" sz="1400" dirty="0"/>
              <a:t>Data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15C1FE-C949-5C4E-900C-AAA1053395AC}"/>
              </a:ext>
            </a:extLst>
          </p:cNvPr>
          <p:cNvSpPr txBox="1"/>
          <p:nvPr/>
        </p:nvSpPr>
        <p:spPr>
          <a:xfrm>
            <a:off x="8587187" y="4472182"/>
            <a:ext cx="3604813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>
                <a:solidFill>
                  <a:schemeClr val="accent4"/>
                </a:solidFill>
                <a:latin typeface="Gill Sans MT" panose="020B0502020104020203" pitchFamily="34" charset="77"/>
              </a:rPr>
              <a:t>Element Library</a:t>
            </a:r>
          </a:p>
          <a:p>
            <a:r>
              <a:rPr lang="en-US" sz="2200" i="1" dirty="0">
                <a:latin typeface="Gill Sans MT" panose="020B0502020104020203" pitchFamily="34" charset="77"/>
              </a:rPr>
              <a:t>A collection of components, subcomponents, and/or modules</a:t>
            </a:r>
          </a:p>
        </p:txBody>
      </p:sp>
    </p:spTree>
    <p:extLst>
      <p:ext uri="{BB962C8B-B14F-4D97-AF65-F5344CB8AC3E}">
        <p14:creationId xmlns:p14="http://schemas.microsoft.com/office/powerpoint/2010/main" val="514676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1.11022E-16 L 0.14297 4.07407E-6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87" y="46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1"/>
                                            </p:cond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1.11022E-16 L -0.14297 4.07407E-6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109" y="46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1"/>
                                            </p:cond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0" grpId="0" animBg="1"/>
      <p:bldP spid="20" grpId="1" animBg="1"/>
      <p:bldP spid="20" grpId="2" animBg="1"/>
      <p:bldP spid="22" grpId="0" animBg="1"/>
      <p:bldP spid="22" grpId="1" animBg="1"/>
      <p:bldP spid="22" grpId="2" animBg="1"/>
      <p:bldP spid="3" grpId="0"/>
    </p:bldLst>
  </p:timing>
</p:sld>
</file>

<file path=ppt/theme/theme1.xml><?xml version="1.0" encoding="utf-8"?>
<a:theme xmlns:a="http://schemas.openxmlformats.org/drawingml/2006/main" name="Sandia Theme 1">
  <a:themeElements>
    <a:clrScheme name="Sandia 2018">
      <a:dk1>
        <a:srgbClr val="000000"/>
      </a:dk1>
      <a:lt1>
        <a:srgbClr val="FFFFFF"/>
      </a:lt1>
      <a:dk2>
        <a:srgbClr val="005376"/>
      </a:dk2>
      <a:lt2>
        <a:srgbClr val="E7E6E6"/>
      </a:lt2>
      <a:accent1>
        <a:srgbClr val="008E74"/>
      </a:accent1>
      <a:accent2>
        <a:srgbClr val="6CB312"/>
      </a:accent2>
      <a:accent3>
        <a:srgbClr val="FFA033"/>
      </a:accent3>
      <a:accent4>
        <a:srgbClr val="A92C00"/>
      </a:accent4>
      <a:accent5>
        <a:srgbClr val="7D0D7C"/>
      </a:accent5>
      <a:accent6>
        <a:srgbClr val="00ADD0"/>
      </a:accent6>
      <a:hlink>
        <a:srgbClr val="0563C1"/>
      </a:hlink>
      <a:folHlink>
        <a:srgbClr val="954F72"/>
      </a:folHlink>
    </a:clrScheme>
    <a:fontScheme name="Garamond-Trebuchet MS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2964BB17-DE8B-0C48-8FAB-A319C46A1FCE}" vid="{2E6961F4-B42A-594B-915B-84520F6D5CC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Sandia Theme 1</Template>
  <TotalTime>44601</TotalTime>
  <Words>5476</Words>
  <Application>Microsoft Macintosh PowerPoint</Application>
  <PresentationFormat>Widescreen</PresentationFormat>
  <Paragraphs>1151</Paragraphs>
  <Slides>65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75" baseType="lpstr">
      <vt:lpstr>Arial</vt:lpstr>
      <vt:lpstr>Calibri</vt:lpstr>
      <vt:lpstr>Consolas</vt:lpstr>
      <vt:lpstr>Courier New</vt:lpstr>
      <vt:lpstr>Garamond</vt:lpstr>
      <vt:lpstr>Gill Sans MT</vt:lpstr>
      <vt:lpstr>Palatino Linotype</vt:lpstr>
      <vt:lpstr>System Font Regular</vt:lpstr>
      <vt:lpstr>Trebuchet MS</vt:lpstr>
      <vt:lpstr>Sandia Theme 1</vt:lpstr>
      <vt:lpstr>The Structural Simulation Toolkit</vt:lpstr>
      <vt:lpstr>References</vt:lpstr>
      <vt:lpstr>So many simulators, so little interoperability</vt:lpstr>
      <vt:lpstr>The Structural Simulation Toolkit</vt:lpstr>
      <vt:lpstr>The SST Approach</vt:lpstr>
      <vt:lpstr>SST Architecture</vt:lpstr>
      <vt:lpstr>Running a simulation and code orientation</vt:lpstr>
      <vt:lpstr>Getting and Installing SST</vt:lpstr>
      <vt:lpstr>Building Blocks</vt:lpstr>
      <vt:lpstr>SST Code Structure</vt:lpstr>
      <vt:lpstr>Simulating with SST</vt:lpstr>
      <vt:lpstr>Configuration File: Global SST parameters</vt:lpstr>
      <vt:lpstr>Configuration File: Declare components and links</vt:lpstr>
      <vt:lpstr>Configuration File: Configure the components</vt:lpstr>
      <vt:lpstr>SSTInfo: Getting component info</vt:lpstr>
      <vt:lpstr>Configuration File: Connecting the components</vt:lpstr>
      <vt:lpstr>Running SST</vt:lpstr>
      <vt:lpstr>Running a simulation</vt:lpstr>
      <vt:lpstr>Enabling statistics</vt:lpstr>
      <vt:lpstr>Running with statistics enabled</vt:lpstr>
      <vt:lpstr>Running a Simulation – Add Statistics</vt:lpstr>
      <vt:lpstr>SST in parallel</vt:lpstr>
      <vt:lpstr>SST Elements: A Tour</vt:lpstr>
      <vt:lpstr>SST Element Libraries</vt:lpstr>
      <vt:lpstr>SST 9.0 Elements</vt:lpstr>
      <vt:lpstr>Juno: Simple instruction processor</vt:lpstr>
      <vt:lpstr>Ariel: PIN-based processor</vt:lpstr>
      <vt:lpstr>Ariel: Details</vt:lpstr>
      <vt:lpstr>Ariel: The Tradeoff</vt:lpstr>
      <vt:lpstr>Prospero: Trace-based processor</vt:lpstr>
      <vt:lpstr>Prospero: The Tradeoff</vt:lpstr>
      <vt:lpstr>Miranda: Pattern-based processor</vt:lpstr>
      <vt:lpstr>Miranda: The tradeoffs</vt:lpstr>
      <vt:lpstr>MemHierarchy: Memory system</vt:lpstr>
      <vt:lpstr>MemHierarchy: Cache modeling</vt:lpstr>
      <vt:lpstr>MemHierarchy: Memory modeling</vt:lpstr>
      <vt:lpstr>MemHierarchy: Memory modeling</vt:lpstr>
      <vt:lpstr>MemHierarchy: SST 9.1 backends</vt:lpstr>
      <vt:lpstr>Running a Simulation – Add Components, L2 Cache</vt:lpstr>
      <vt:lpstr>Running a Simulation – Switch Components, Timing DRAM</vt:lpstr>
      <vt:lpstr>Merlin: Network simulator</vt:lpstr>
      <vt:lpstr>Merlin: Organization</vt:lpstr>
      <vt:lpstr>Kingsley: Mesh simulator</vt:lpstr>
      <vt:lpstr>Ember: Network Traffic Generator</vt:lpstr>
      <vt:lpstr>Ember: Overview</vt:lpstr>
      <vt:lpstr>Ember: Motifs</vt:lpstr>
      <vt:lpstr>Ember: Motifs (continued)</vt:lpstr>
      <vt:lpstr>Firefly: Network traffic</vt:lpstr>
      <vt:lpstr>Firefly: Simulating large networks </vt:lpstr>
      <vt:lpstr>Scheduler: Job scheduling</vt:lpstr>
      <vt:lpstr>Other Libraries</vt:lpstr>
      <vt:lpstr>Viewing Configuration Graph</vt:lpstr>
      <vt:lpstr>Running a Simulation – Add Components, Second Miranda</vt:lpstr>
      <vt:lpstr>Running a Simulation – Add Components, Second L2</vt:lpstr>
      <vt:lpstr>Running a Simulation – Add Components, Second Memory</vt:lpstr>
      <vt:lpstr>Running a Simulation – Add Components, Second Memory</vt:lpstr>
      <vt:lpstr>Getting help and extending SST</vt:lpstr>
      <vt:lpstr>Extending SST</vt:lpstr>
      <vt:lpstr>Extending SST: Resources</vt:lpstr>
      <vt:lpstr>Finally: Getting help</vt:lpstr>
      <vt:lpstr>Part 1 wrap-up</vt:lpstr>
      <vt:lpstr>Backup</vt:lpstr>
      <vt:lpstr>Demo_5 Wiring</vt:lpstr>
      <vt:lpstr>Running a Simulation – Add Components, Simple Node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Structural Simulation Toolkit (SST)</dc:title>
  <dc:subject/>
  <dc:creator>Voskuilen, Gwendolyn Renae</dc:creator>
  <cp:keywords/>
  <dc:description/>
  <cp:lastModifiedBy>Hughes, Clayton</cp:lastModifiedBy>
  <cp:revision>289</cp:revision>
  <dcterms:created xsi:type="dcterms:W3CDTF">2018-07-09T20:03:38Z</dcterms:created>
  <dcterms:modified xsi:type="dcterms:W3CDTF">2019-12-04T15:56:28Z</dcterms:modified>
  <cp:category/>
</cp:coreProperties>
</file>